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689" r:id="rId3"/>
    <p:sldId id="851" r:id="rId4"/>
    <p:sldId id="852" r:id="rId5"/>
    <p:sldId id="1053" r:id="rId6"/>
    <p:sldId id="948" r:id="rId7"/>
    <p:sldId id="949" r:id="rId9"/>
    <p:sldId id="950" r:id="rId10"/>
    <p:sldId id="951" r:id="rId11"/>
    <p:sldId id="952" r:id="rId12"/>
    <p:sldId id="953" r:id="rId13"/>
    <p:sldId id="954" r:id="rId14"/>
    <p:sldId id="849" r:id="rId15"/>
    <p:sldId id="866" r:id="rId16"/>
  </p:sldIdLst>
  <p:sldSz cx="9144000" cy="6858000" type="screen4x3"/>
  <p:notesSz cx="6858000" cy="9144000"/>
  <p:defaultTextStyle>
    <a:defPPr>
      <a:defRPr lang="it-IT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A6CDFC"/>
    <a:srgbClr val="5D7BF9"/>
    <a:srgbClr val="CFE7FD"/>
    <a:srgbClr val="FAD2F4"/>
    <a:srgbClr val="F3F7FB"/>
    <a:srgbClr val="F1F3A5"/>
    <a:srgbClr val="A6B6FC"/>
    <a:srgbClr val="93A7FB"/>
    <a:srgbClr val="F0A2E1"/>
    <a:srgbClr val="ECE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99"/>
    <p:restoredTop sz="84346"/>
  </p:normalViewPr>
  <p:slideViewPr>
    <p:cSldViewPr showGuides="1">
      <p:cViewPr>
        <p:scale>
          <a:sx n="60" d="100"/>
          <a:sy n="60" d="100"/>
        </p:scale>
        <p:origin x="-1752" y="-60"/>
      </p:cViewPr>
      <p:guideLst>
        <p:guide orient="horz" pos="2125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en-GB" strike="noStrike" noProof="1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A32C58F-372C-485B-A4CD-B9757B60D3AA}" type="datetimeFigureOut">
              <a:rPr lang="en-GB" strike="noStrike" noProof="1" smtClean="0">
                <a:latin typeface="+mn-lt"/>
                <a:ea typeface="+mn-ea"/>
                <a:cs typeface="+mn-cs"/>
              </a:rPr>
            </a:fld>
            <a:endParaRPr lang="en-GB" strike="noStrike" noProof="1"/>
          </a:p>
        </p:txBody>
      </p:sp>
      <p:sp>
        <p:nvSpPr>
          <p:cNvPr id="6148" name="Segnaposto immagine diapositiva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9" name="Segnaposto note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lvl="0"/>
            <a:r>
              <a:rPr lang="it-IT" altLang="en-US"/>
              <a:t>Fare clic per modificare stili del testo dello schema</a:t>
            </a:r>
            <a:endParaRPr lang="it-IT" altLang="en-US"/>
          </a:p>
          <a:p>
            <a:pPr lvl="1" indent="0"/>
            <a:r>
              <a:rPr lang="it-IT" altLang="en-US"/>
              <a:t>Secondo livello</a:t>
            </a:r>
            <a:endParaRPr lang="it-IT" altLang="en-US"/>
          </a:p>
          <a:p>
            <a:pPr lvl="2" indent="0"/>
            <a:r>
              <a:rPr lang="it-IT" altLang="en-US"/>
              <a:t>Terzo livello</a:t>
            </a:r>
            <a:endParaRPr lang="it-IT" altLang="en-US"/>
          </a:p>
          <a:p>
            <a:pPr lvl="3" indent="0"/>
            <a:r>
              <a:rPr lang="it-IT" altLang="en-US"/>
              <a:t>Quarto livello</a:t>
            </a:r>
            <a:endParaRPr lang="it-IT" altLang="en-US"/>
          </a:p>
          <a:p>
            <a:pPr lvl="4" indent="0"/>
            <a:r>
              <a:rPr lang="it-IT" altLang="en-US"/>
              <a:t>Quinto livello</a:t>
            </a:r>
            <a:endParaRPr lang="en-GB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en-GB" strike="noStrike" noProof="1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D90AFA61-3BB8-4688-BB3F-68819AD54D27}" type="slidenum">
              <a:rPr lang="en-GB" strike="noStrike" noProof="1" smtClean="0">
                <a:latin typeface="+mn-lt"/>
                <a:ea typeface="+mn-ea"/>
                <a:cs typeface="+mn-cs"/>
              </a:rPr>
            </a:fld>
            <a:endParaRPr lang="en-GB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2290" name="Rectangle 2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zh-CN" altLang="en-US" dirty="0"/>
              <a:t>强烈的社会责任感及人文关怀融入到百胜的各个角落，专业的产品、专业的技术、专业的服务、专注于健康领域、专注于减轻病痛、专注于降低负担</a:t>
            </a:r>
            <a:endParaRPr lang="zh-CN" altLang="en-US" dirty="0"/>
          </a:p>
          <a:p>
            <a:pPr lvl="0"/>
            <a:r>
              <a:rPr lang="zh-CN" altLang="en-US" dirty="0"/>
              <a:t>是每一个百胜人的使命和义务。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6386" name="Rectangle 2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zh-CN" altLang="en-US" dirty="0"/>
              <a:t>与多家科研中心及大学广泛合作，将最新的科研成果转化实际应用，造福社会，服务大众。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Segnaposto note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>
              <a:spcBef>
                <a:spcPct val="0"/>
              </a:spcBef>
            </a:pPr>
            <a:r>
              <a:rPr lang="it-IT" altLang="en-US"/>
              <a:t>Twice base!... Rimangno le nuove solo</a:t>
            </a:r>
            <a:endParaRPr lang="it-IT" altLang="en-US"/>
          </a:p>
        </p:txBody>
      </p:sp>
      <p:sp>
        <p:nvSpPr>
          <p:cNvPr id="21507" name="Segnaposto numero diapositiva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35" tIns="45718" rIns="91435" bIns="45718" anchor="b" anchorCtr="0"/>
          <a:p>
            <a:pPr lvl="0" algn="r"/>
            <a:fld id="{9A0DB2DC-4C9A-4742-B13C-FB6460FD3503}" type="slidenum">
              <a:rPr lang="it-IT" altLang="en-US" sz="1200">
                <a:solidFill>
                  <a:srgbClr val="000000"/>
                </a:solidFill>
              </a:rPr>
            </a:fld>
            <a:endParaRPr lang="it-IT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magin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16" descr="e-RGB-HI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313" y="611188"/>
            <a:ext cx="1060450" cy="112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619672" y="2276872"/>
            <a:ext cx="5904656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it-IT" sz="6000" b="1" kern="1200" spc="600" dirty="0">
                <a:solidFill>
                  <a:schemeClr val="tx2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 pitchFamily="34" charset="0"/>
              </a:defRPr>
            </a:lvl1pPr>
          </a:lstStyle>
          <a:p>
            <a:pPr fontAlgn="auto"/>
            <a:r>
              <a:rPr lang="it-IT" strike="noStrike" noProof="1" dirty="0" smtClean="0"/>
              <a:t>Fare clic per modificare lo stile del titolo</a:t>
            </a:r>
            <a:endParaRPr lang="it-IT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5613" y="620713"/>
            <a:ext cx="8231187" cy="5545137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it-IT" strike="noStrike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/>
            <a:fld id="{1B234A32-82BE-4A5F-920C-D4E367FCA8A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/>
            <a:fld id="{1744C353-B26A-4E19-AD50-F6D7690C18C5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6480720" cy="504056"/>
          </a:xfrm>
          <a:prstGeom prst="rect">
            <a:avLst/>
          </a:prstGeom>
        </p:spPr>
        <p:txBody>
          <a:bodyPr/>
          <a:lstStyle>
            <a:lvl1pPr algn="ctr">
              <a:defRPr sz="4000" b="1" spc="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it-IT" strike="noStrike" noProof="1" dirty="0" smtClean="0"/>
              <a:t>Fare clic per modificare lo stile del titolo</a:t>
            </a:r>
            <a:endParaRPr lang="it-IT" strike="noStrike" noProof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2132856"/>
            <a:ext cx="8229600" cy="377728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 typeface="Arial" panose="020B0604020202020204" pitchFamily="34" charset="0"/>
              <a:buChar char="»"/>
              <a:defRPr sz="28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3pPr marL="536575" indent="-28575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714375" indent="-28575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900430" indent="-285750" defTabSz="985520">
              <a:defRPr sz="1200"/>
            </a:lvl5pPr>
          </a:lstStyle>
          <a:p>
            <a:pPr lvl="0" fontAlgn="auto"/>
            <a:r>
              <a:rPr lang="it-IT" strike="noStrike" noProof="1" dirty="0" smtClean="0"/>
              <a:t>Secondo livello</a:t>
            </a:r>
            <a:endParaRPr lang="it-IT" strike="noStrike" noProof="1" dirty="0" smtClean="0"/>
          </a:p>
          <a:p>
            <a:pPr lvl="2" fontAlgn="auto"/>
            <a:r>
              <a:rPr lang="it-IT" strike="noStrike" noProof="1" dirty="0" smtClean="0"/>
              <a:t>Terzo livello</a:t>
            </a:r>
            <a:endParaRPr lang="it-IT" strike="noStrike" noProof="1" dirty="0" smtClean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412776"/>
            <a:ext cx="8207375" cy="504081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it-IT" strike="noStrike" noProof="1" dirty="0" smtClean="0"/>
              <a:t>Fare clic per modificare stili del testo dello schema</a:t>
            </a:r>
            <a:endParaRPr lang="it-IT" strike="noStrike" noProof="1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6480720" cy="504056"/>
          </a:xfrm>
          <a:prstGeom prst="rect">
            <a:avLst/>
          </a:prstGeom>
        </p:spPr>
        <p:txBody>
          <a:bodyPr/>
          <a:lstStyle>
            <a:lvl1pPr algn="ctr">
              <a:defRPr sz="4000" b="1" spc="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it-IT" strike="noStrike" noProof="1" dirty="0" smtClean="0"/>
              <a:t>Fare clic per modificare lo stile del titolo</a:t>
            </a:r>
            <a:endParaRPr lang="it-IT" strike="noStrike" noProof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2132856"/>
            <a:ext cx="8229600" cy="377728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 typeface="Arial" panose="020B0604020202020204" pitchFamily="34" charset="0"/>
              <a:buChar char="»"/>
              <a:defRPr sz="28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3pPr marL="536575" indent="-28575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714375" indent="-28575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900430" indent="-285750" defTabSz="985520">
              <a:defRPr sz="1200"/>
            </a:lvl5pPr>
          </a:lstStyle>
          <a:p>
            <a:pPr lvl="0" fontAlgn="auto"/>
            <a:r>
              <a:rPr lang="it-IT" strike="noStrike" noProof="1" dirty="0" smtClean="0"/>
              <a:t>Secondo livello</a:t>
            </a:r>
            <a:endParaRPr lang="it-IT" strike="noStrike" noProof="1" dirty="0" smtClean="0"/>
          </a:p>
          <a:p>
            <a:pPr lvl="2" fontAlgn="auto"/>
            <a:r>
              <a:rPr lang="it-IT" strike="noStrike" noProof="1" dirty="0" smtClean="0"/>
              <a:t>Terzo livello</a:t>
            </a:r>
            <a:endParaRPr lang="it-IT" strike="noStrike" noProof="1" dirty="0" smtClean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412776"/>
            <a:ext cx="8207375" cy="504081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it-IT" strike="noStrike" noProof="1" dirty="0" smtClean="0"/>
              <a:t>Fare clic per modificare stili del testo dello schema</a:t>
            </a:r>
            <a:endParaRPr lang="it-IT" strike="noStrike" noProof="1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6480720" cy="504056"/>
          </a:xfrm>
          <a:prstGeom prst="rect">
            <a:avLst/>
          </a:prstGeom>
        </p:spPr>
        <p:txBody>
          <a:bodyPr/>
          <a:lstStyle>
            <a:lvl1pPr algn="ctr">
              <a:defRPr sz="4000" b="1" spc="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it-IT" strike="noStrike" noProof="1" dirty="0" smtClean="0"/>
              <a:t>Fare clic per modificare lo stile del titolo</a:t>
            </a:r>
            <a:endParaRPr lang="it-IT" strike="noStrike" noProof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2132856"/>
            <a:ext cx="8229600" cy="377728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 typeface="Arial" panose="020B0604020202020204" pitchFamily="34" charset="0"/>
              <a:buChar char="»"/>
              <a:defRPr sz="28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3pPr marL="536575" indent="-28575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714375" indent="-28575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900430" indent="-285750" defTabSz="985520">
              <a:defRPr sz="1200"/>
            </a:lvl5pPr>
          </a:lstStyle>
          <a:p>
            <a:pPr lvl="0" fontAlgn="auto"/>
            <a:r>
              <a:rPr lang="it-IT" strike="noStrike" noProof="1" dirty="0" smtClean="0"/>
              <a:t>Secondo livello</a:t>
            </a:r>
            <a:endParaRPr lang="it-IT" strike="noStrike" noProof="1" dirty="0" smtClean="0"/>
          </a:p>
          <a:p>
            <a:pPr lvl="2" fontAlgn="auto"/>
            <a:r>
              <a:rPr lang="it-IT" strike="noStrike" noProof="1" dirty="0" smtClean="0"/>
              <a:t>Terzo livello</a:t>
            </a:r>
            <a:endParaRPr lang="it-IT" strike="noStrike" noProof="1" dirty="0" smtClean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412776"/>
            <a:ext cx="8207375" cy="504081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it-IT" strike="noStrike" noProof="1" dirty="0" smtClean="0"/>
              <a:t>Fare clic per modificare stili del testo dello schema</a:t>
            </a:r>
            <a:endParaRPr lang="it-IT" strike="noStrike" noProof="1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6480720" cy="504056"/>
          </a:xfrm>
          <a:prstGeom prst="rect">
            <a:avLst/>
          </a:prstGeom>
        </p:spPr>
        <p:txBody>
          <a:bodyPr/>
          <a:lstStyle>
            <a:lvl1pPr algn="ctr">
              <a:defRPr sz="4000" b="1" spc="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it-IT" strike="noStrike" noProof="1" dirty="0" smtClean="0"/>
              <a:t>Fare clic per modificare lo stile del titolo</a:t>
            </a:r>
            <a:endParaRPr lang="it-IT" strike="noStrike" noProof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2132856"/>
            <a:ext cx="8229600" cy="377728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 typeface="Arial" panose="020B0604020202020204" pitchFamily="34" charset="0"/>
              <a:buChar char="»"/>
              <a:defRPr sz="28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3pPr marL="536575" indent="-28575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714375" indent="-28575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900430" indent="-285750" defTabSz="985520">
              <a:defRPr sz="1200"/>
            </a:lvl5pPr>
          </a:lstStyle>
          <a:p>
            <a:pPr lvl="0" fontAlgn="auto"/>
            <a:r>
              <a:rPr lang="it-IT" strike="noStrike" noProof="1" dirty="0" smtClean="0"/>
              <a:t>Secondo livello</a:t>
            </a:r>
            <a:endParaRPr lang="it-IT" strike="noStrike" noProof="1" dirty="0" smtClean="0"/>
          </a:p>
          <a:p>
            <a:pPr lvl="2" fontAlgn="auto"/>
            <a:r>
              <a:rPr lang="it-IT" strike="noStrike" noProof="1" dirty="0" smtClean="0"/>
              <a:t>Terzo livello</a:t>
            </a:r>
            <a:endParaRPr lang="it-IT" strike="noStrike" noProof="1" dirty="0" smtClean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412776"/>
            <a:ext cx="8207375" cy="504081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it-IT" strike="noStrike" noProof="1" dirty="0" smtClean="0"/>
              <a:t>Fare clic per modificare stili del testo dello schema</a:t>
            </a:r>
            <a:endParaRPr lang="it-IT" strike="noStrike" noProof="1" dirty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907704" y="116632"/>
            <a:ext cx="6984776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fontAlgn="auto"/>
            <a:r>
              <a:rPr lang="it-IT" strike="noStrike" noProof="1" dirty="0" smtClean="0"/>
              <a:t>Fare clic per modificare lo stile del titolo</a:t>
            </a:r>
            <a:endParaRPr lang="it-IT" strike="noStrike" noProof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2132856"/>
            <a:ext cx="8229600" cy="377728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 typeface="Arial" panose="020B0604020202020204" pitchFamily="34" charset="0"/>
              <a:buChar char="»"/>
              <a:defRPr sz="1800" b="0">
                <a:solidFill>
                  <a:schemeClr val="tx1"/>
                </a:solidFill>
              </a:defRPr>
            </a:lvl1pPr>
            <a:lvl3pPr marL="536575" indent="-285750">
              <a:defRPr sz="1600"/>
            </a:lvl3pPr>
            <a:lvl4pPr marL="714375" indent="-285750">
              <a:defRPr/>
            </a:lvl4pPr>
            <a:lvl5pPr marL="900430" indent="-285750" defTabSz="985520">
              <a:defRPr sz="1200"/>
            </a:lvl5pPr>
          </a:lstStyle>
          <a:p>
            <a:pPr lvl="0" fontAlgn="auto"/>
            <a:r>
              <a:rPr lang="it-IT" strike="noStrike" noProof="1" dirty="0" smtClean="0"/>
              <a:t>Secondo livello</a:t>
            </a:r>
            <a:endParaRPr lang="it-IT" strike="noStrike" noProof="1" dirty="0" smtClean="0"/>
          </a:p>
          <a:p>
            <a:pPr lvl="2" fontAlgn="auto"/>
            <a:r>
              <a:rPr lang="it-IT" strike="noStrike" noProof="1" dirty="0" smtClean="0"/>
              <a:t>Terzo livello</a:t>
            </a:r>
            <a:endParaRPr lang="it-IT" strike="noStrike" noProof="1" dirty="0" smtClean="0"/>
          </a:p>
          <a:p>
            <a:pPr lvl="3" fontAlgn="auto"/>
            <a:r>
              <a:rPr lang="it-IT" strike="noStrike" noProof="1" dirty="0" smtClean="0"/>
              <a:t>Quarto livello</a:t>
            </a:r>
            <a:endParaRPr lang="it-IT" strike="noStrike" noProof="1" dirty="0" smtClean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412776"/>
            <a:ext cx="8207375" cy="50408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it-IT" strike="noStrike" noProof="1" dirty="0" smtClean="0"/>
              <a:t>Fare clic per modificare stili del testo dello schema</a:t>
            </a:r>
            <a:endParaRPr lang="it-IT" strike="noStrike" noProof="1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urva-esao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0963"/>
            <a:ext cx="9144000" cy="45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8" descr="FasciaSopra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987"/>
            <a:ext cx="91440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9" descr="esaote-RG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6308725"/>
            <a:ext cx="1081087" cy="301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1" name="Group 10"/>
          <p:cNvGrpSpPr/>
          <p:nvPr/>
        </p:nvGrpSpPr>
        <p:grpSpPr>
          <a:xfrm>
            <a:off x="179388" y="333375"/>
            <a:ext cx="530225" cy="573088"/>
            <a:chOff x="295" y="255"/>
            <a:chExt cx="334" cy="361"/>
          </a:xfrm>
        </p:grpSpPr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295" y="255"/>
              <a:ext cx="334" cy="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t-IT" altLang="zh-CN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4103" name="Group 12"/>
            <p:cNvGrpSpPr/>
            <p:nvPr userDrawn="1"/>
          </p:nvGrpSpPr>
          <p:grpSpPr>
            <a:xfrm>
              <a:off x="312" y="281"/>
              <a:ext cx="295" cy="306"/>
              <a:chOff x="158" y="527"/>
              <a:chExt cx="393" cy="408"/>
            </a:xfrm>
          </p:grpSpPr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>
                <a:off x="165" y="572"/>
                <a:ext cx="356" cy="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t-IT" altLang="zh-CN" sz="1600" b="0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pic>
            <p:nvPicPr>
              <p:cNvPr id="4105" name="Picture 14" descr="e-RGB"/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158" y="527"/>
                <a:ext cx="393" cy="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891A1C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3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fontAlgn="auto" hangingPunct="1"/>
            <a:fld id="{9A0DB2DC-4C9A-4742-B13C-FB6460FD3503}" type="slidenum">
              <a:rPr lang="en-US" altLang="zh-CN" sz="1400" b="0" strike="noStrike" noProof="1" dirty="0">
                <a:latin typeface="+mn-lt"/>
                <a:ea typeface="+mn-ea"/>
                <a:cs typeface="+mn-cs"/>
              </a:rPr>
            </a:fld>
            <a:endParaRPr lang="en-US" altLang="zh-CN" sz="1400" b="0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44450"/>
            <a:ext cx="8229600" cy="504825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SmartArt 占位符 3"/>
          <p:cNvSpPr>
            <a:spLocks noGrp="1"/>
          </p:cNvSpPr>
          <p:nvPr>
            <p:ph type="pic" sz="quarter" idx="10" hasCustomPrompt="1"/>
          </p:nvPr>
        </p:nvSpPr>
        <p:spPr>
          <a:xfrm>
            <a:off x="1717377" y="1954214"/>
            <a:ext cx="6431433" cy="3170237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91A1C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891A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 </a:t>
            </a:r>
            <a:r>
              <a:rPr kumimoji="0" lang="en-US" altLang="zh-CN" sz="2800" b="0" i="0" u="none" strike="noStrike" kern="0" cap="none" spc="0" normalizeH="0" baseline="0" noProof="0" smtClean="0">
                <a:ln>
                  <a:noFill/>
                </a:ln>
                <a:solidFill>
                  <a:srgbClr val="891A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SmartArt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891A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图形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891A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</p:nvPr>
        </p:nvSpPr>
        <p:spPr>
          <a:xfrm>
            <a:off x="6553200" y="6245225"/>
            <a:ext cx="2133600" cy="476250"/>
          </a:xfrm>
        </p:spPr>
        <p:txBody>
          <a:bodyPr/>
          <a:p>
            <a:pPr lvl="0" algn="r" eaLnBrk="1" fontAlgn="auto" hangingPunct="1"/>
            <a:fld id="{9A0DB2DC-4C9A-4742-B13C-FB6460FD3503}" type="slidenum">
              <a:rPr lang="en-US" altLang="zh-CN" sz="1400" b="0" strike="noStrike" noProof="1" dirty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lang="en-US" altLang="zh-CN" sz="1400" b="0" strike="noStrike" noProof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6480720" cy="504056"/>
          </a:xfrm>
          <a:prstGeom prst="rect">
            <a:avLst/>
          </a:prstGeom>
        </p:spPr>
        <p:txBody>
          <a:bodyPr/>
          <a:lstStyle>
            <a:lvl1pPr algn="ctr">
              <a:defRPr sz="4000" b="1" spc="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it-IT" strike="noStrike" noProof="1" dirty="0" smtClean="0"/>
              <a:t>Fare clic per modificare lo stile del titolo</a:t>
            </a:r>
            <a:endParaRPr lang="it-IT" strike="noStrike" noProof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2132856"/>
            <a:ext cx="8229600" cy="377728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 typeface="Arial" panose="020B0604020202020204" pitchFamily="34" charset="0"/>
              <a:buChar char="»"/>
              <a:defRPr sz="28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3pPr marL="536575" indent="-28575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714375" indent="-28575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900430" indent="-285750" defTabSz="985520">
              <a:defRPr sz="1200"/>
            </a:lvl5pPr>
          </a:lstStyle>
          <a:p>
            <a:pPr lvl="0" fontAlgn="auto"/>
            <a:r>
              <a:rPr lang="it-IT" strike="noStrike" noProof="1" dirty="0" smtClean="0"/>
              <a:t>Secondo livello</a:t>
            </a:r>
            <a:endParaRPr lang="it-IT" strike="noStrike" noProof="1" dirty="0" smtClean="0"/>
          </a:p>
          <a:p>
            <a:pPr lvl="2" fontAlgn="auto"/>
            <a:r>
              <a:rPr lang="it-IT" strike="noStrike" noProof="1" dirty="0" smtClean="0"/>
              <a:t>Terzo livello</a:t>
            </a:r>
            <a:endParaRPr lang="it-IT" strike="noStrike" noProof="1" dirty="0" smtClean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412776"/>
            <a:ext cx="8207375" cy="504081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it-IT" strike="noStrike" noProof="1" dirty="0" smtClean="0"/>
              <a:t>Fare clic per modificare stili del testo dello schema</a:t>
            </a:r>
            <a:endParaRPr lang="it-IT" strike="noStrike" noProof="1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2269" y="15767"/>
            <a:ext cx="7928678" cy="734355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733468" y="1639999"/>
            <a:ext cx="6210809" cy="3546475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 smtClean="0"/>
              <a:t>单击图标添加图片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547666" y="188642"/>
            <a:ext cx="7139137" cy="1142999"/>
          </a:xfrm>
          <a:prstGeom prst="rect">
            <a:avLst/>
          </a:prstGeom>
        </p:spPr>
        <p:txBody>
          <a:bodyPr lIns="81610" tIns="40805" rIns="81610" bIns="40805"/>
          <a:lstStyle/>
          <a:p>
            <a:pPr fontAlgn="auto"/>
            <a:r>
              <a:rPr lang="it-IT" strike="noStrike" noProof="1" smtClean="0"/>
              <a:t>Fare clic per modificare lo stile del titolo</a:t>
            </a:r>
            <a:endParaRPr lang="it-IT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5982" y="1"/>
            <a:ext cx="7774225" cy="5619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2173" y="1166649"/>
            <a:ext cx="7269050" cy="4926177"/>
          </a:xfrm>
          <a:prstGeom prst="rect">
            <a:avLst/>
          </a:prstGeom>
        </p:spPr>
        <p:txBody>
          <a:bodyPr/>
          <a:lstStyle>
            <a:lvl3pPr>
              <a:buFont typeface="Arial" panose="020B0604020202020204" pitchFamily="34" charset="0"/>
              <a:buChar char="»"/>
              <a:defRPr/>
            </a:lvl3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jpeg"/><Relationship Id="rId18" Type="http://schemas.openxmlformats.org/officeDocument/2006/relationships/image" Target="../media/image7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Immagin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16" descr="e-RGB-HI"/>
          <p:cNvPicPr>
            <a:picLocks noChangeAspect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314325"/>
            <a:ext cx="901700" cy="9540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6B8A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6B8AB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375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8355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36575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media" Target="ppt/slides/ppt/slides/ppt/slides/clipboard/slides/&#30002;&#29366;&#33146;&#30284;&#36229;&#22768;&#36896;&#24433;10&#65293;40S.wmv" TargetMode="External"/><Relationship Id="rId3" Type="http://schemas.openxmlformats.org/officeDocument/2006/relationships/video" Target="ppt/slides/ppt/slides/ppt/slides/clipboard/slides/&#30002;&#29366;&#33146;&#30284;&#36229;&#22768;&#36896;&#24433;10&#65293;40S.wmv" TargetMode="Externa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49.png"/><Relationship Id="rId14" Type="http://schemas.openxmlformats.org/officeDocument/2006/relationships/image" Target="../media/image48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1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62.png"/><Relationship Id="rId12" Type="http://schemas.openxmlformats.org/officeDocument/2006/relationships/image" Target="../media/image61.png"/><Relationship Id="rId11" Type="http://schemas.openxmlformats.org/officeDocument/2006/relationships/image" Target="../media/image60.png"/><Relationship Id="rId10" Type="http://schemas.openxmlformats.org/officeDocument/2006/relationships/image" Target="../media/image59.png"/><Relationship Id="rId1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ctrTitle" hasCustomPrompt="1"/>
          </p:nvPr>
        </p:nvSpPr>
        <p:spPr>
          <a:xfrm>
            <a:off x="1619250" y="2276475"/>
            <a:ext cx="5905500" cy="1470025"/>
          </a:xfrm>
          <a:noFill/>
          <a:ln>
            <a:noFill/>
          </a:ln>
        </p:spPr>
        <p:txBody>
          <a:bodyPr anchor="t" anchorCtr="0"/>
          <a:p>
            <a:pPr algn="ctr" defTabSz="914400">
              <a:buClrTx/>
              <a:buSzTx/>
              <a:buFontTx/>
              <a:buNone/>
            </a:pPr>
            <a:r>
              <a:rPr lang="en-US" altLang="zh-CN" sz="8000" kern="1200">
                <a:solidFill>
                  <a:srgbClr val="10243F"/>
                </a:solidFill>
                <a:latin typeface="华文中宋" panose="02010600040101010101" pitchFamily="2" charset="-122"/>
                <a:ea typeface="+mj-ea"/>
                <a:cs typeface="Arial" panose="020B0604020202020204" pitchFamily="34" charset="0"/>
              </a:rPr>
              <a:t>ESAOTE</a:t>
            </a:r>
            <a:endParaRPr lang="en-US" altLang="zh-CN" sz="8000" kern="1200">
              <a:solidFill>
                <a:srgbClr val="10243F"/>
              </a:solidFill>
              <a:latin typeface="华文中宋" panose="02010600040101010101" pitchFamily="2" charset="-122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medico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07950" y="2349500"/>
            <a:ext cx="2606675" cy="3529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Rectangle 3"/>
          <p:cNvSpPr/>
          <p:nvPr/>
        </p:nvSpPr>
        <p:spPr>
          <a:xfrm>
            <a:off x="2771775" y="2133600"/>
            <a:ext cx="6156325" cy="22320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 anchorCtr="0"/>
          <a:p>
            <a:pPr marL="571500" indent="-571500">
              <a:lnSpc>
                <a:spcPct val="120000"/>
              </a:lnSpc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en-GB" sz="2800" b="1" dirty="0">
                <a:solidFill>
                  <a:srgbClr val="A50021"/>
                </a:solidFill>
                <a:latin typeface="Calibri" panose="020F0502020204030204" pitchFamily="34" charset="0"/>
              </a:rPr>
              <a:t>百胜</a:t>
            </a:r>
            <a:r>
              <a:rPr lang="zh-CN" altLang="en-GB" sz="2400" dirty="0">
                <a:solidFill>
                  <a:srgbClr val="A50021"/>
                </a:solidFill>
                <a:latin typeface="Calibri" panose="020F0502020204030204" pitchFamily="34" charset="0"/>
              </a:rPr>
              <a:t>   </a:t>
            </a:r>
            <a:r>
              <a:rPr lang="zh-CN" altLang="en-GB" sz="2400" dirty="0">
                <a:latin typeface="Calibri" panose="020F0502020204030204" pitchFamily="34" charset="0"/>
              </a:rPr>
              <a:t>全球领先的超声技术研发机构</a:t>
            </a:r>
            <a:endParaRPr lang="zh-CN" altLang="en-GB" sz="1200" dirty="0">
              <a:latin typeface="Calibri" panose="020F050202020403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en-GB" sz="2800" b="1" dirty="0">
                <a:solidFill>
                  <a:srgbClr val="A50021"/>
                </a:solidFill>
                <a:latin typeface="Calibri" panose="020F0502020204030204" pitchFamily="34" charset="0"/>
              </a:rPr>
              <a:t>百胜   </a:t>
            </a:r>
            <a:r>
              <a:rPr lang="zh-CN" altLang="en-GB" sz="2400" dirty="0">
                <a:latin typeface="Calibri" panose="020F0502020204030204" pitchFamily="34" charset="0"/>
              </a:rPr>
              <a:t>全球著名的超声产品供应商</a:t>
            </a:r>
            <a:endParaRPr lang="zh-CN" altLang="en-GB" sz="2400" dirty="0">
              <a:latin typeface="Calibri" panose="020F050202020403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en-GB" sz="2800" b="1" dirty="0">
                <a:solidFill>
                  <a:srgbClr val="A50021"/>
                </a:solidFill>
                <a:latin typeface="Calibri" panose="020F0502020204030204" pitchFamily="34" charset="0"/>
              </a:rPr>
              <a:t>百胜   </a:t>
            </a:r>
            <a:r>
              <a:rPr lang="zh-CN" altLang="en-GB" sz="2400" dirty="0">
                <a:latin typeface="Calibri" panose="020F0502020204030204" pitchFamily="34" charset="0"/>
              </a:rPr>
              <a:t>欧洲最大的超声产品制造商</a:t>
            </a:r>
            <a:endParaRPr lang="zh-CN" altLang="en-GB" sz="2800" dirty="0">
              <a:latin typeface="Calibri" panose="020F0502020204030204" pitchFamily="34" charset="0"/>
            </a:endParaRPr>
          </a:p>
        </p:txBody>
      </p:sp>
      <p:pic>
        <p:nvPicPr>
          <p:cNvPr id="18435" name="Picture 4" descr="Probe Technology"/>
          <p:cNvPicPr>
            <a:picLocks noChangeAspect="1"/>
          </p:cNvPicPr>
          <p:nvPr>
            <p:ph sz="quarter" idx="4294967295"/>
          </p:nvPr>
        </p:nvPicPr>
        <p:blipFill>
          <a:blip r:embed="rId2">
            <a:grayscl/>
            <a:lum bright="69998" contrast="-70001"/>
          </a:blip>
          <a:stretch>
            <a:fillRect/>
          </a:stretch>
        </p:blipFill>
        <p:spPr>
          <a:xfrm>
            <a:off x="755650" y="620713"/>
            <a:ext cx="7704138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Rectangle 5"/>
          <p:cNvSpPr/>
          <p:nvPr/>
        </p:nvSpPr>
        <p:spPr>
          <a:xfrm>
            <a:off x="1331913" y="836613"/>
            <a:ext cx="6913562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buClrTx/>
              <a:buFont typeface="Wingdings" panose="05000000000000000000" pitchFamily="2" charset="2"/>
              <a:buNone/>
            </a:pPr>
            <a:r>
              <a:rPr lang="en-US" altLang="zh-CN" sz="3200" i="1" dirty="0">
                <a:solidFill>
                  <a:srgbClr val="A50021"/>
                </a:solidFill>
                <a:latin typeface="Arial Rounded MT Bold" panose="020F0704030504030204" pitchFamily="34" charset="0"/>
              </a:rPr>
              <a:t>Creative in Healthcare</a:t>
            </a:r>
            <a:endParaRPr lang="en-US" altLang="zh-CN" sz="3200" i="1" dirty="0">
              <a:solidFill>
                <a:srgbClr val="A5002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437" name="Rectangle 6"/>
          <p:cNvSpPr/>
          <p:nvPr/>
        </p:nvSpPr>
        <p:spPr>
          <a:xfrm>
            <a:off x="3059113" y="4581525"/>
            <a:ext cx="5630862" cy="1371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140000"/>
              </a:lnSpc>
              <a:buClrTx/>
              <a:buFont typeface="Wingdings" panose="05000000000000000000" pitchFamily="2" charset="2"/>
              <a:buNone/>
            </a:pPr>
            <a:r>
              <a:rPr lang="zh-CN" altLang="en-US" sz="2000" dirty="0">
                <a:latin typeface="Trebuchet MS" panose="020B0603020202020204" pitchFamily="34" charset="0"/>
              </a:rPr>
              <a:t>在中国已经有</a:t>
            </a:r>
            <a:r>
              <a:rPr lang="en-US" altLang="zh-CN" sz="2000" dirty="0">
                <a:latin typeface="Trebuchet MS" panose="020B0603020202020204" pitchFamily="34" charset="0"/>
              </a:rPr>
              <a:t>2000</a:t>
            </a:r>
            <a:r>
              <a:rPr lang="zh-CN" altLang="en-US" sz="2000" dirty="0">
                <a:latin typeface="Trebuchet MS" panose="020B0603020202020204" pitchFamily="34" charset="0"/>
              </a:rPr>
              <a:t>多家的百胜用户</a:t>
            </a:r>
            <a:endParaRPr lang="zh-CN" altLang="en-US" sz="2000" dirty="0">
              <a:latin typeface="Trebuchet MS" panose="020B0603020202020204" pitchFamily="34" charset="0"/>
            </a:endParaRPr>
          </a:p>
          <a:p>
            <a:pPr algn="ctr">
              <a:lnSpc>
                <a:spcPct val="140000"/>
              </a:lnSpc>
              <a:buClrTx/>
              <a:buFont typeface="Wingdings" panose="05000000000000000000" pitchFamily="2" charset="2"/>
              <a:buNone/>
            </a:pPr>
            <a:r>
              <a:rPr lang="zh-CN" altLang="en-US" sz="2000" dirty="0">
                <a:latin typeface="Trebuchet MS" panose="020B0603020202020204" pitchFamily="34" charset="0"/>
              </a:rPr>
              <a:t>每年有超过</a:t>
            </a:r>
            <a:r>
              <a:rPr lang="en-US" altLang="zh-CN" sz="2000" dirty="0">
                <a:latin typeface="Trebuchet MS" panose="020B0603020202020204" pitchFamily="34" charset="0"/>
              </a:rPr>
              <a:t>6000</a:t>
            </a:r>
            <a:r>
              <a:rPr lang="zh-CN" altLang="en-US" sz="2000" dirty="0">
                <a:latin typeface="Trebuchet MS" panose="020B0603020202020204" pitchFamily="34" charset="0"/>
              </a:rPr>
              <a:t>台超声设备的销售量</a:t>
            </a:r>
            <a:endParaRPr lang="zh-CN" altLang="en-US" sz="2000" dirty="0">
              <a:latin typeface="Calibri" panose="020F0502020204030204" pitchFamily="34" charset="0"/>
            </a:endParaRPr>
          </a:p>
          <a:p>
            <a:pPr algn="ctr">
              <a:lnSpc>
                <a:spcPct val="140000"/>
              </a:lnSpc>
              <a:buClrTx/>
              <a:buFont typeface="Wingdings" panose="05000000000000000000" pitchFamily="2" charset="2"/>
              <a:buNone/>
            </a:pPr>
            <a:r>
              <a:rPr lang="zh-CN" altLang="en-US" sz="2000" dirty="0">
                <a:latin typeface="Calibri" panose="020F0502020204030204" pitchFamily="34" charset="0"/>
              </a:rPr>
              <a:t>超过</a:t>
            </a:r>
            <a:r>
              <a:rPr lang="en-US" altLang="zh-CN" sz="2000" dirty="0">
                <a:latin typeface="Calibri" panose="020F0502020204030204" pitchFamily="34" charset="0"/>
              </a:rPr>
              <a:t>10</a:t>
            </a:r>
            <a:r>
              <a:rPr lang="zh-CN" altLang="en-US" sz="2000" dirty="0">
                <a:latin typeface="Calibri" panose="020F0502020204030204" pitchFamily="34" charset="0"/>
              </a:rPr>
              <a:t>万台超声超声设备服务于全球用户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18438" name="Rectangle 7"/>
          <p:cNvSpPr>
            <a:spLocks noGrp="1"/>
          </p:cNvSpPr>
          <p:nvPr>
            <p:ph type="title" idx="4294967295"/>
          </p:nvPr>
        </p:nvSpPr>
        <p:spPr>
          <a:xfrm>
            <a:off x="1547813" y="-26987"/>
            <a:ext cx="6753225" cy="6207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r>
              <a:rPr lang="zh-CN" altLang="en-US" sz="3200" dirty="0"/>
              <a:t>意大利百胜医疗集团</a:t>
            </a:r>
            <a:endParaRPr lang="zh-CN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Probe Technology"/>
          <p:cNvPicPr>
            <a:picLocks noChangeAspect="1"/>
          </p:cNvPicPr>
          <p:nvPr>
            <p:ph sz="half" idx="1"/>
          </p:nvPr>
        </p:nvPicPr>
        <p:blipFill>
          <a:blip r:embed="rId1">
            <a:grayscl/>
            <a:lum bright="69998" contrast="-70001"/>
          </a:blip>
          <a:stretch>
            <a:fillRect/>
          </a:stretch>
        </p:blipFill>
        <p:spPr>
          <a:xfrm>
            <a:off x="971550" y="620713"/>
            <a:ext cx="7416800" cy="1223962"/>
          </a:xfrm>
          <a:noFill/>
          <a:ln>
            <a:noFill/>
          </a:ln>
        </p:spPr>
      </p:pic>
      <p:sp>
        <p:nvSpPr>
          <p:cNvPr id="13315" name="Rectangle 3"/>
          <p:cNvSpPr/>
          <p:nvPr/>
        </p:nvSpPr>
        <p:spPr>
          <a:xfrm>
            <a:off x="323850" y="2203450"/>
            <a:ext cx="6048375" cy="252095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 anchorCtr="0"/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en-GB" sz="3200" b="1" dirty="0">
                <a:latin typeface="Calibri" panose="020F0502020204030204" pitchFamily="34" charset="0"/>
              </a:rPr>
              <a:t>百胜   </a:t>
            </a:r>
            <a:r>
              <a:rPr lang="zh-CN" altLang="en-GB" sz="2800" b="1" dirty="0">
                <a:latin typeface="Calibri" panose="020F0502020204030204" pitchFamily="34" charset="0"/>
              </a:rPr>
              <a:t>我们引领超声造影成像</a:t>
            </a:r>
            <a:endParaRPr lang="zh-CN" altLang="en-GB" sz="2800" b="1" dirty="0">
              <a:latin typeface="Calibri" panose="020F0502020204030204" pitchFamily="34" charset="0"/>
            </a:endParaRP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endParaRPr lang="zh-CN" altLang="en-GB" sz="2800" b="1" dirty="0">
              <a:latin typeface="Calibri" panose="020F0502020204030204" pitchFamily="34" charset="0"/>
            </a:endParaRP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en-GB" sz="3200" b="1" dirty="0">
                <a:latin typeface="Calibri" panose="020F0502020204030204" pitchFamily="34" charset="0"/>
              </a:rPr>
              <a:t>百胜   </a:t>
            </a:r>
            <a:r>
              <a:rPr lang="zh-CN" altLang="en-GB" sz="2800" b="1" dirty="0">
                <a:latin typeface="Calibri" panose="020F0502020204030204" pitchFamily="34" charset="0"/>
              </a:rPr>
              <a:t>我们拥有最好的高频成像</a:t>
            </a:r>
            <a:endParaRPr lang="zh-CN" altLang="en-GB" sz="2800" b="1" dirty="0">
              <a:latin typeface="Calibri" panose="020F0502020204030204" pitchFamily="34" charset="0"/>
            </a:endParaRP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endParaRPr lang="zh-CN" altLang="en-GB" sz="2800" b="1" dirty="0">
              <a:latin typeface="Calibri" panose="020F0502020204030204" pitchFamily="34" charset="0"/>
            </a:endParaRP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zh-CN" altLang="en-GB" sz="3200" b="1" dirty="0">
                <a:latin typeface="Calibri" panose="020F0502020204030204" pitchFamily="34" charset="0"/>
              </a:rPr>
              <a:t>百胜</a:t>
            </a:r>
            <a:r>
              <a:rPr lang="zh-CN" altLang="en-GB" sz="2800" b="1" dirty="0">
                <a:latin typeface="Calibri" panose="020F0502020204030204" pitchFamily="34" charset="0"/>
              </a:rPr>
              <a:t>   我们推动射频超声成像</a:t>
            </a:r>
            <a:endParaRPr lang="zh-CN" altLang="en-GB" sz="2800" b="1" dirty="0">
              <a:latin typeface="Calibri" panose="020F0502020204030204" pitchFamily="34" charset="0"/>
            </a:endParaRPr>
          </a:p>
        </p:txBody>
      </p:sp>
      <p:pic>
        <p:nvPicPr>
          <p:cNvPr id="13316" name="Picture 4" descr="MyLab70 Xvision_06_页面_09_图像_0007"/>
          <p:cNvPicPr>
            <a:picLocks noChangeAspect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6372225" y="3429000"/>
            <a:ext cx="2376488" cy="1430338"/>
          </a:xfrm>
          <a:noFill/>
          <a:ln>
            <a:noFill/>
          </a:ln>
        </p:spPr>
      </p:pic>
      <p:pic>
        <p:nvPicPr>
          <p:cNvPr id="13317" name="甲状腺癌超声造影10－40S.wmv">
            <a:hlinkClick r:id="" action="ppaction://media"/>
          </p:cNvPr>
          <p:cNvPicPr>
            <a:picLocks noRot="1"/>
          </p:cNvPicPr>
          <p:nvPr>
            <p:ph sz="half" idx="2"/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3813" y="1987550"/>
            <a:ext cx="2374900" cy="1428750"/>
          </a:xfrm>
          <a:noFill/>
          <a:ln>
            <a:noFill/>
          </a:ln>
        </p:spPr>
      </p:pic>
      <p:grpSp>
        <p:nvGrpSpPr>
          <p:cNvPr id="2" name="Group 6"/>
          <p:cNvGrpSpPr/>
          <p:nvPr/>
        </p:nvGrpSpPr>
        <p:grpSpPr>
          <a:xfrm>
            <a:off x="898525" y="5011738"/>
            <a:ext cx="4826000" cy="1225550"/>
            <a:chOff x="1927" y="866"/>
            <a:chExt cx="3260" cy="976"/>
          </a:xfrm>
        </p:grpSpPr>
        <p:sp>
          <p:nvSpPr>
            <p:cNvPr id="19462" name="Freeform 7"/>
            <p:cNvSpPr/>
            <p:nvPr/>
          </p:nvSpPr>
          <p:spPr>
            <a:xfrm>
              <a:off x="1927" y="866"/>
              <a:ext cx="2746" cy="97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pathLst>
                <a:path w="5430" h="2709">
                  <a:moveTo>
                    <a:pt x="0" y="1446"/>
                  </a:moveTo>
                  <a:lnTo>
                    <a:pt x="15" y="1454"/>
                  </a:lnTo>
                  <a:lnTo>
                    <a:pt x="30" y="1446"/>
                  </a:lnTo>
                  <a:lnTo>
                    <a:pt x="45" y="1446"/>
                  </a:lnTo>
                  <a:lnTo>
                    <a:pt x="60" y="1446"/>
                  </a:lnTo>
                  <a:lnTo>
                    <a:pt x="75" y="1454"/>
                  </a:lnTo>
                  <a:lnTo>
                    <a:pt x="90" y="1446"/>
                  </a:lnTo>
                  <a:lnTo>
                    <a:pt x="105" y="1446"/>
                  </a:lnTo>
                  <a:lnTo>
                    <a:pt x="120" y="1454"/>
                  </a:lnTo>
                  <a:lnTo>
                    <a:pt x="120" y="1446"/>
                  </a:lnTo>
                  <a:lnTo>
                    <a:pt x="135" y="1438"/>
                  </a:lnTo>
                  <a:lnTo>
                    <a:pt x="135" y="1430"/>
                  </a:lnTo>
                  <a:lnTo>
                    <a:pt x="135" y="1438"/>
                  </a:lnTo>
                  <a:lnTo>
                    <a:pt x="150" y="1462"/>
                  </a:lnTo>
                  <a:lnTo>
                    <a:pt x="150" y="1486"/>
                  </a:lnTo>
                  <a:lnTo>
                    <a:pt x="150" y="1501"/>
                  </a:lnTo>
                  <a:lnTo>
                    <a:pt x="165" y="1486"/>
                  </a:lnTo>
                  <a:lnTo>
                    <a:pt x="165" y="1414"/>
                  </a:lnTo>
                  <a:lnTo>
                    <a:pt x="165" y="1343"/>
                  </a:lnTo>
                  <a:lnTo>
                    <a:pt x="180" y="1295"/>
                  </a:lnTo>
                  <a:lnTo>
                    <a:pt x="180" y="1343"/>
                  </a:lnTo>
                  <a:lnTo>
                    <a:pt x="180" y="1478"/>
                  </a:lnTo>
                  <a:lnTo>
                    <a:pt x="195" y="1644"/>
                  </a:lnTo>
                  <a:lnTo>
                    <a:pt x="195" y="1748"/>
                  </a:lnTo>
                  <a:lnTo>
                    <a:pt x="195" y="1724"/>
                  </a:lnTo>
                  <a:lnTo>
                    <a:pt x="210" y="1557"/>
                  </a:lnTo>
                  <a:lnTo>
                    <a:pt x="210" y="1287"/>
                  </a:lnTo>
                  <a:lnTo>
                    <a:pt x="210" y="1017"/>
                  </a:lnTo>
                  <a:lnTo>
                    <a:pt x="225" y="922"/>
                  </a:lnTo>
                  <a:lnTo>
                    <a:pt x="225" y="1072"/>
                  </a:lnTo>
                  <a:lnTo>
                    <a:pt x="225" y="1382"/>
                  </a:lnTo>
                  <a:lnTo>
                    <a:pt x="240" y="1692"/>
                  </a:lnTo>
                  <a:lnTo>
                    <a:pt x="240" y="1922"/>
                  </a:lnTo>
                  <a:lnTo>
                    <a:pt x="240" y="2057"/>
                  </a:lnTo>
                  <a:lnTo>
                    <a:pt x="255" y="2049"/>
                  </a:lnTo>
                  <a:lnTo>
                    <a:pt x="255" y="1779"/>
                  </a:lnTo>
                  <a:lnTo>
                    <a:pt x="255" y="1271"/>
                  </a:lnTo>
                  <a:lnTo>
                    <a:pt x="270" y="771"/>
                  </a:lnTo>
                  <a:lnTo>
                    <a:pt x="270" y="564"/>
                  </a:lnTo>
                  <a:lnTo>
                    <a:pt x="270" y="683"/>
                  </a:lnTo>
                  <a:lnTo>
                    <a:pt x="285" y="1096"/>
                  </a:lnTo>
                  <a:lnTo>
                    <a:pt x="285" y="1676"/>
                  </a:lnTo>
                  <a:lnTo>
                    <a:pt x="285" y="2200"/>
                  </a:lnTo>
                  <a:lnTo>
                    <a:pt x="300" y="2518"/>
                  </a:lnTo>
                  <a:lnTo>
                    <a:pt x="300" y="2415"/>
                  </a:lnTo>
                  <a:lnTo>
                    <a:pt x="300" y="1716"/>
                  </a:lnTo>
                  <a:lnTo>
                    <a:pt x="315" y="779"/>
                  </a:lnTo>
                  <a:lnTo>
                    <a:pt x="315" y="262"/>
                  </a:lnTo>
                  <a:lnTo>
                    <a:pt x="315" y="453"/>
                  </a:lnTo>
                  <a:lnTo>
                    <a:pt x="330" y="930"/>
                  </a:lnTo>
                  <a:lnTo>
                    <a:pt x="330" y="1573"/>
                  </a:lnTo>
                  <a:lnTo>
                    <a:pt x="330" y="2192"/>
                  </a:lnTo>
                  <a:lnTo>
                    <a:pt x="345" y="2232"/>
                  </a:lnTo>
                  <a:lnTo>
                    <a:pt x="345" y="1914"/>
                  </a:lnTo>
                  <a:lnTo>
                    <a:pt x="345" y="1621"/>
                  </a:lnTo>
                  <a:lnTo>
                    <a:pt x="360" y="1350"/>
                  </a:lnTo>
                  <a:lnTo>
                    <a:pt x="360" y="1303"/>
                  </a:lnTo>
                  <a:lnTo>
                    <a:pt x="360" y="1382"/>
                  </a:lnTo>
                  <a:lnTo>
                    <a:pt x="375" y="1382"/>
                  </a:lnTo>
                  <a:lnTo>
                    <a:pt x="375" y="1366"/>
                  </a:lnTo>
                  <a:lnTo>
                    <a:pt x="375" y="1279"/>
                  </a:lnTo>
                  <a:lnTo>
                    <a:pt x="390" y="1144"/>
                  </a:lnTo>
                  <a:lnTo>
                    <a:pt x="390" y="1215"/>
                  </a:lnTo>
                  <a:lnTo>
                    <a:pt x="390" y="1422"/>
                  </a:lnTo>
                  <a:lnTo>
                    <a:pt x="405" y="1628"/>
                  </a:lnTo>
                  <a:lnTo>
                    <a:pt x="405" y="1819"/>
                  </a:lnTo>
                  <a:lnTo>
                    <a:pt x="405" y="1922"/>
                  </a:lnTo>
                  <a:lnTo>
                    <a:pt x="420" y="1795"/>
                  </a:lnTo>
                  <a:lnTo>
                    <a:pt x="420" y="1454"/>
                  </a:lnTo>
                  <a:lnTo>
                    <a:pt x="420" y="1152"/>
                  </a:lnTo>
                  <a:lnTo>
                    <a:pt x="435" y="937"/>
                  </a:lnTo>
                  <a:lnTo>
                    <a:pt x="435" y="1200"/>
                  </a:lnTo>
                  <a:lnTo>
                    <a:pt x="450" y="1517"/>
                  </a:lnTo>
                  <a:lnTo>
                    <a:pt x="450" y="1740"/>
                  </a:lnTo>
                  <a:lnTo>
                    <a:pt x="450" y="1756"/>
                  </a:lnTo>
                  <a:lnTo>
                    <a:pt x="465" y="1621"/>
                  </a:lnTo>
                  <a:lnTo>
                    <a:pt x="465" y="1446"/>
                  </a:lnTo>
                  <a:lnTo>
                    <a:pt x="465" y="1366"/>
                  </a:lnTo>
                  <a:lnTo>
                    <a:pt x="480" y="1422"/>
                  </a:lnTo>
                  <a:lnTo>
                    <a:pt x="480" y="1549"/>
                  </a:lnTo>
                  <a:lnTo>
                    <a:pt x="480" y="1597"/>
                  </a:lnTo>
                  <a:lnTo>
                    <a:pt x="495" y="1462"/>
                  </a:lnTo>
                  <a:lnTo>
                    <a:pt x="495" y="1192"/>
                  </a:lnTo>
                  <a:lnTo>
                    <a:pt x="495" y="1001"/>
                  </a:lnTo>
                  <a:lnTo>
                    <a:pt x="510" y="1033"/>
                  </a:lnTo>
                  <a:lnTo>
                    <a:pt x="510" y="1311"/>
                  </a:lnTo>
                  <a:lnTo>
                    <a:pt x="510" y="1692"/>
                  </a:lnTo>
                  <a:lnTo>
                    <a:pt x="525" y="2002"/>
                  </a:lnTo>
                  <a:lnTo>
                    <a:pt x="525" y="2073"/>
                  </a:lnTo>
                  <a:lnTo>
                    <a:pt x="525" y="1795"/>
                  </a:lnTo>
                  <a:lnTo>
                    <a:pt x="540" y="1335"/>
                  </a:lnTo>
                  <a:lnTo>
                    <a:pt x="540" y="977"/>
                  </a:lnTo>
                  <a:lnTo>
                    <a:pt x="540" y="890"/>
                  </a:lnTo>
                  <a:lnTo>
                    <a:pt x="555" y="1041"/>
                  </a:lnTo>
                  <a:lnTo>
                    <a:pt x="555" y="1287"/>
                  </a:lnTo>
                  <a:lnTo>
                    <a:pt x="555" y="1589"/>
                  </a:lnTo>
                  <a:lnTo>
                    <a:pt x="570" y="1811"/>
                  </a:lnTo>
                  <a:lnTo>
                    <a:pt x="570" y="1867"/>
                  </a:lnTo>
                  <a:lnTo>
                    <a:pt x="570" y="1787"/>
                  </a:lnTo>
                  <a:lnTo>
                    <a:pt x="585" y="1628"/>
                  </a:lnTo>
                  <a:lnTo>
                    <a:pt x="585" y="1390"/>
                  </a:lnTo>
                  <a:lnTo>
                    <a:pt x="585" y="1160"/>
                  </a:lnTo>
                  <a:lnTo>
                    <a:pt x="600" y="1041"/>
                  </a:lnTo>
                  <a:lnTo>
                    <a:pt x="600" y="1104"/>
                  </a:lnTo>
                  <a:lnTo>
                    <a:pt x="600" y="1358"/>
                  </a:lnTo>
                  <a:lnTo>
                    <a:pt x="615" y="1636"/>
                  </a:lnTo>
                  <a:lnTo>
                    <a:pt x="615" y="1819"/>
                  </a:lnTo>
                  <a:lnTo>
                    <a:pt x="615" y="1803"/>
                  </a:lnTo>
                  <a:lnTo>
                    <a:pt x="630" y="1597"/>
                  </a:lnTo>
                  <a:lnTo>
                    <a:pt x="630" y="1343"/>
                  </a:lnTo>
                  <a:lnTo>
                    <a:pt x="630" y="1215"/>
                  </a:lnTo>
                  <a:lnTo>
                    <a:pt x="645" y="1271"/>
                  </a:lnTo>
                  <a:lnTo>
                    <a:pt x="645" y="1430"/>
                  </a:lnTo>
                  <a:lnTo>
                    <a:pt x="645" y="1557"/>
                  </a:lnTo>
                  <a:lnTo>
                    <a:pt x="660" y="1565"/>
                  </a:lnTo>
                  <a:lnTo>
                    <a:pt x="660" y="1430"/>
                  </a:lnTo>
                  <a:lnTo>
                    <a:pt x="660" y="1271"/>
                  </a:lnTo>
                  <a:lnTo>
                    <a:pt x="675" y="1239"/>
                  </a:lnTo>
                  <a:lnTo>
                    <a:pt x="675" y="1398"/>
                  </a:lnTo>
                  <a:lnTo>
                    <a:pt x="675" y="1628"/>
                  </a:lnTo>
                  <a:lnTo>
                    <a:pt x="690" y="1764"/>
                  </a:lnTo>
                  <a:lnTo>
                    <a:pt x="690" y="1716"/>
                  </a:lnTo>
                  <a:lnTo>
                    <a:pt x="690" y="1509"/>
                  </a:lnTo>
                  <a:lnTo>
                    <a:pt x="705" y="1255"/>
                  </a:lnTo>
                  <a:lnTo>
                    <a:pt x="705" y="1120"/>
                  </a:lnTo>
                  <a:lnTo>
                    <a:pt x="705" y="1160"/>
                  </a:lnTo>
                  <a:lnTo>
                    <a:pt x="720" y="1327"/>
                  </a:lnTo>
                  <a:lnTo>
                    <a:pt x="720" y="1509"/>
                  </a:lnTo>
                  <a:lnTo>
                    <a:pt x="720" y="1628"/>
                  </a:lnTo>
                  <a:lnTo>
                    <a:pt x="735" y="1644"/>
                  </a:lnTo>
                  <a:lnTo>
                    <a:pt x="735" y="1589"/>
                  </a:lnTo>
                  <a:lnTo>
                    <a:pt x="735" y="1525"/>
                  </a:lnTo>
                  <a:lnTo>
                    <a:pt x="750" y="1478"/>
                  </a:lnTo>
                  <a:lnTo>
                    <a:pt x="750" y="1414"/>
                  </a:lnTo>
                  <a:lnTo>
                    <a:pt x="750" y="1327"/>
                  </a:lnTo>
                  <a:lnTo>
                    <a:pt x="765" y="1247"/>
                  </a:lnTo>
                  <a:lnTo>
                    <a:pt x="765" y="1327"/>
                  </a:lnTo>
                  <a:lnTo>
                    <a:pt x="780" y="1470"/>
                  </a:lnTo>
                  <a:lnTo>
                    <a:pt x="780" y="1613"/>
                  </a:lnTo>
                  <a:lnTo>
                    <a:pt x="780" y="1684"/>
                  </a:lnTo>
                  <a:lnTo>
                    <a:pt x="795" y="1660"/>
                  </a:lnTo>
                  <a:lnTo>
                    <a:pt x="795" y="1525"/>
                  </a:lnTo>
                  <a:lnTo>
                    <a:pt x="795" y="1382"/>
                  </a:lnTo>
                  <a:lnTo>
                    <a:pt x="810" y="1295"/>
                  </a:lnTo>
                  <a:lnTo>
                    <a:pt x="810" y="1279"/>
                  </a:lnTo>
                  <a:lnTo>
                    <a:pt x="810" y="1311"/>
                  </a:lnTo>
                  <a:lnTo>
                    <a:pt x="825" y="1390"/>
                  </a:lnTo>
                  <a:lnTo>
                    <a:pt x="825" y="1478"/>
                  </a:lnTo>
                  <a:lnTo>
                    <a:pt x="825" y="1541"/>
                  </a:lnTo>
                  <a:lnTo>
                    <a:pt x="840" y="1565"/>
                  </a:lnTo>
                  <a:lnTo>
                    <a:pt x="840" y="1549"/>
                  </a:lnTo>
                  <a:lnTo>
                    <a:pt x="840" y="1501"/>
                  </a:lnTo>
                  <a:lnTo>
                    <a:pt x="855" y="1438"/>
                  </a:lnTo>
                  <a:lnTo>
                    <a:pt x="855" y="1390"/>
                  </a:lnTo>
                  <a:lnTo>
                    <a:pt x="855" y="1374"/>
                  </a:lnTo>
                  <a:lnTo>
                    <a:pt x="870" y="1390"/>
                  </a:lnTo>
                  <a:lnTo>
                    <a:pt x="870" y="1406"/>
                  </a:lnTo>
                  <a:lnTo>
                    <a:pt x="870" y="1414"/>
                  </a:lnTo>
                  <a:lnTo>
                    <a:pt x="885" y="1438"/>
                  </a:lnTo>
                  <a:lnTo>
                    <a:pt x="885" y="1470"/>
                  </a:lnTo>
                  <a:lnTo>
                    <a:pt x="885" y="1509"/>
                  </a:lnTo>
                  <a:lnTo>
                    <a:pt x="900" y="1533"/>
                  </a:lnTo>
                  <a:lnTo>
                    <a:pt x="900" y="1525"/>
                  </a:lnTo>
                  <a:lnTo>
                    <a:pt x="900" y="1462"/>
                  </a:lnTo>
                  <a:lnTo>
                    <a:pt x="915" y="1390"/>
                  </a:lnTo>
                  <a:lnTo>
                    <a:pt x="915" y="1343"/>
                  </a:lnTo>
                  <a:lnTo>
                    <a:pt x="915" y="1350"/>
                  </a:lnTo>
                  <a:lnTo>
                    <a:pt x="930" y="1414"/>
                  </a:lnTo>
                  <a:lnTo>
                    <a:pt x="930" y="1486"/>
                  </a:lnTo>
                  <a:lnTo>
                    <a:pt x="930" y="1525"/>
                  </a:lnTo>
                  <a:lnTo>
                    <a:pt x="945" y="1525"/>
                  </a:lnTo>
                  <a:lnTo>
                    <a:pt x="945" y="1486"/>
                  </a:lnTo>
                  <a:lnTo>
                    <a:pt x="945" y="1430"/>
                  </a:lnTo>
                  <a:lnTo>
                    <a:pt x="960" y="1398"/>
                  </a:lnTo>
                  <a:lnTo>
                    <a:pt x="960" y="1406"/>
                  </a:lnTo>
                  <a:lnTo>
                    <a:pt x="960" y="1438"/>
                  </a:lnTo>
                  <a:lnTo>
                    <a:pt x="975" y="1454"/>
                  </a:lnTo>
                  <a:lnTo>
                    <a:pt x="990" y="1446"/>
                  </a:lnTo>
                  <a:lnTo>
                    <a:pt x="1005" y="1454"/>
                  </a:lnTo>
                  <a:lnTo>
                    <a:pt x="1020" y="1462"/>
                  </a:lnTo>
                  <a:lnTo>
                    <a:pt x="1020" y="1454"/>
                  </a:lnTo>
                  <a:lnTo>
                    <a:pt x="1020" y="1430"/>
                  </a:lnTo>
                  <a:lnTo>
                    <a:pt x="1035" y="1406"/>
                  </a:lnTo>
                  <a:lnTo>
                    <a:pt x="1035" y="1398"/>
                  </a:lnTo>
                  <a:lnTo>
                    <a:pt x="1035" y="1422"/>
                  </a:lnTo>
                  <a:lnTo>
                    <a:pt x="1050" y="1470"/>
                  </a:lnTo>
                  <a:lnTo>
                    <a:pt x="1050" y="1509"/>
                  </a:lnTo>
                  <a:lnTo>
                    <a:pt x="1050" y="1525"/>
                  </a:lnTo>
                  <a:lnTo>
                    <a:pt x="1065" y="1486"/>
                  </a:lnTo>
                  <a:lnTo>
                    <a:pt x="1065" y="1422"/>
                  </a:lnTo>
                  <a:lnTo>
                    <a:pt x="1065" y="1366"/>
                  </a:lnTo>
                  <a:lnTo>
                    <a:pt x="1080" y="1350"/>
                  </a:lnTo>
                  <a:lnTo>
                    <a:pt x="1080" y="1390"/>
                  </a:lnTo>
                  <a:lnTo>
                    <a:pt x="1080" y="1462"/>
                  </a:lnTo>
                  <a:lnTo>
                    <a:pt x="1095" y="1517"/>
                  </a:lnTo>
                  <a:lnTo>
                    <a:pt x="1095" y="1541"/>
                  </a:lnTo>
                  <a:lnTo>
                    <a:pt x="1095" y="1517"/>
                  </a:lnTo>
                  <a:lnTo>
                    <a:pt x="1110" y="1454"/>
                  </a:lnTo>
                  <a:lnTo>
                    <a:pt x="1110" y="1390"/>
                  </a:lnTo>
                  <a:lnTo>
                    <a:pt x="1110" y="1358"/>
                  </a:lnTo>
                  <a:lnTo>
                    <a:pt x="1125" y="1374"/>
                  </a:lnTo>
                  <a:lnTo>
                    <a:pt x="1125" y="1422"/>
                  </a:lnTo>
                  <a:lnTo>
                    <a:pt x="1125" y="1478"/>
                  </a:lnTo>
                  <a:lnTo>
                    <a:pt x="1140" y="1509"/>
                  </a:lnTo>
                  <a:lnTo>
                    <a:pt x="1140" y="1525"/>
                  </a:lnTo>
                  <a:lnTo>
                    <a:pt x="1140" y="1509"/>
                  </a:lnTo>
                  <a:lnTo>
                    <a:pt x="1155" y="1454"/>
                  </a:lnTo>
                  <a:lnTo>
                    <a:pt x="1155" y="1398"/>
                  </a:lnTo>
                  <a:lnTo>
                    <a:pt x="1155" y="1366"/>
                  </a:lnTo>
                  <a:lnTo>
                    <a:pt x="1170" y="1374"/>
                  </a:lnTo>
                  <a:lnTo>
                    <a:pt x="1170" y="1414"/>
                  </a:lnTo>
                  <a:lnTo>
                    <a:pt x="1170" y="1462"/>
                  </a:lnTo>
                  <a:lnTo>
                    <a:pt x="1185" y="1509"/>
                  </a:lnTo>
                  <a:lnTo>
                    <a:pt x="1185" y="1525"/>
                  </a:lnTo>
                  <a:lnTo>
                    <a:pt x="1185" y="1517"/>
                  </a:lnTo>
                  <a:lnTo>
                    <a:pt x="1200" y="1478"/>
                  </a:lnTo>
                  <a:lnTo>
                    <a:pt x="1200" y="1430"/>
                  </a:lnTo>
                  <a:lnTo>
                    <a:pt x="1200" y="1390"/>
                  </a:lnTo>
                  <a:lnTo>
                    <a:pt x="1215" y="1390"/>
                  </a:lnTo>
                  <a:lnTo>
                    <a:pt x="1215" y="1406"/>
                  </a:lnTo>
                  <a:lnTo>
                    <a:pt x="1215" y="1430"/>
                  </a:lnTo>
                  <a:lnTo>
                    <a:pt x="1230" y="1462"/>
                  </a:lnTo>
                  <a:lnTo>
                    <a:pt x="1230" y="1478"/>
                  </a:lnTo>
                  <a:lnTo>
                    <a:pt x="1245" y="1462"/>
                  </a:lnTo>
                  <a:lnTo>
                    <a:pt x="1245" y="1446"/>
                  </a:lnTo>
                  <a:lnTo>
                    <a:pt x="1260" y="1462"/>
                  </a:lnTo>
                  <a:lnTo>
                    <a:pt x="1260" y="1446"/>
                  </a:lnTo>
                  <a:lnTo>
                    <a:pt x="1275" y="1414"/>
                  </a:lnTo>
                  <a:lnTo>
                    <a:pt x="1275" y="1398"/>
                  </a:lnTo>
                  <a:lnTo>
                    <a:pt x="1275" y="1414"/>
                  </a:lnTo>
                  <a:lnTo>
                    <a:pt x="1290" y="1454"/>
                  </a:lnTo>
                  <a:lnTo>
                    <a:pt x="1290" y="1493"/>
                  </a:lnTo>
                  <a:lnTo>
                    <a:pt x="1290" y="1509"/>
                  </a:lnTo>
                  <a:lnTo>
                    <a:pt x="1305" y="1486"/>
                  </a:lnTo>
                  <a:lnTo>
                    <a:pt x="1305" y="1430"/>
                  </a:lnTo>
                  <a:lnTo>
                    <a:pt x="1305" y="1382"/>
                  </a:lnTo>
                  <a:lnTo>
                    <a:pt x="1320" y="1382"/>
                  </a:lnTo>
                  <a:lnTo>
                    <a:pt x="1320" y="1430"/>
                  </a:lnTo>
                  <a:lnTo>
                    <a:pt x="1320" y="1493"/>
                  </a:lnTo>
                  <a:lnTo>
                    <a:pt x="1335" y="1533"/>
                  </a:lnTo>
                  <a:lnTo>
                    <a:pt x="1335" y="1501"/>
                  </a:lnTo>
                  <a:lnTo>
                    <a:pt x="1335" y="1422"/>
                  </a:lnTo>
                  <a:lnTo>
                    <a:pt x="1350" y="1350"/>
                  </a:lnTo>
                  <a:lnTo>
                    <a:pt x="1350" y="1422"/>
                  </a:lnTo>
                  <a:lnTo>
                    <a:pt x="1365" y="1525"/>
                  </a:lnTo>
                  <a:lnTo>
                    <a:pt x="1365" y="1581"/>
                  </a:lnTo>
                  <a:lnTo>
                    <a:pt x="1365" y="1565"/>
                  </a:lnTo>
                  <a:lnTo>
                    <a:pt x="1380" y="1462"/>
                  </a:lnTo>
                  <a:lnTo>
                    <a:pt x="1380" y="1343"/>
                  </a:lnTo>
                  <a:lnTo>
                    <a:pt x="1380" y="1279"/>
                  </a:lnTo>
                  <a:lnTo>
                    <a:pt x="1395" y="1311"/>
                  </a:lnTo>
                  <a:lnTo>
                    <a:pt x="1395" y="1422"/>
                  </a:lnTo>
                  <a:lnTo>
                    <a:pt x="1395" y="1541"/>
                  </a:lnTo>
                  <a:lnTo>
                    <a:pt x="1410" y="1613"/>
                  </a:lnTo>
                  <a:lnTo>
                    <a:pt x="1410" y="1597"/>
                  </a:lnTo>
                  <a:lnTo>
                    <a:pt x="1410" y="1501"/>
                  </a:lnTo>
                  <a:lnTo>
                    <a:pt x="1425" y="1382"/>
                  </a:lnTo>
                  <a:lnTo>
                    <a:pt x="1425" y="1311"/>
                  </a:lnTo>
                  <a:lnTo>
                    <a:pt x="1425" y="1327"/>
                  </a:lnTo>
                  <a:lnTo>
                    <a:pt x="1440" y="1390"/>
                  </a:lnTo>
                  <a:lnTo>
                    <a:pt x="1440" y="1478"/>
                  </a:lnTo>
                  <a:lnTo>
                    <a:pt x="1440" y="1541"/>
                  </a:lnTo>
                  <a:lnTo>
                    <a:pt x="1455" y="1541"/>
                  </a:lnTo>
                  <a:lnTo>
                    <a:pt x="1455" y="1493"/>
                  </a:lnTo>
                  <a:lnTo>
                    <a:pt x="1455" y="1430"/>
                  </a:lnTo>
                  <a:lnTo>
                    <a:pt x="1470" y="1382"/>
                  </a:lnTo>
                  <a:lnTo>
                    <a:pt x="1470" y="1390"/>
                  </a:lnTo>
                  <a:lnTo>
                    <a:pt x="1470" y="1430"/>
                  </a:lnTo>
                  <a:lnTo>
                    <a:pt x="1485" y="1478"/>
                  </a:lnTo>
                  <a:lnTo>
                    <a:pt x="1485" y="1509"/>
                  </a:lnTo>
                  <a:lnTo>
                    <a:pt x="1485" y="1501"/>
                  </a:lnTo>
                  <a:lnTo>
                    <a:pt x="1500" y="1454"/>
                  </a:lnTo>
                  <a:lnTo>
                    <a:pt x="1500" y="1398"/>
                  </a:lnTo>
                  <a:lnTo>
                    <a:pt x="1500" y="1366"/>
                  </a:lnTo>
                  <a:lnTo>
                    <a:pt x="1515" y="1382"/>
                  </a:lnTo>
                  <a:lnTo>
                    <a:pt x="1515" y="1446"/>
                  </a:lnTo>
                  <a:lnTo>
                    <a:pt x="1515" y="1501"/>
                  </a:lnTo>
                  <a:lnTo>
                    <a:pt x="1530" y="1533"/>
                  </a:lnTo>
                  <a:lnTo>
                    <a:pt x="1530" y="1525"/>
                  </a:lnTo>
                  <a:lnTo>
                    <a:pt x="1530" y="1470"/>
                  </a:lnTo>
                  <a:lnTo>
                    <a:pt x="1545" y="1406"/>
                  </a:lnTo>
                  <a:lnTo>
                    <a:pt x="1545" y="1358"/>
                  </a:lnTo>
                  <a:lnTo>
                    <a:pt x="1560" y="1406"/>
                  </a:lnTo>
                  <a:lnTo>
                    <a:pt x="1560" y="1478"/>
                  </a:lnTo>
                  <a:lnTo>
                    <a:pt x="1560" y="1525"/>
                  </a:lnTo>
                  <a:lnTo>
                    <a:pt x="1575" y="1533"/>
                  </a:lnTo>
                  <a:lnTo>
                    <a:pt x="1575" y="1493"/>
                  </a:lnTo>
                  <a:lnTo>
                    <a:pt x="1575" y="1430"/>
                  </a:lnTo>
                  <a:lnTo>
                    <a:pt x="1590" y="1374"/>
                  </a:lnTo>
                  <a:lnTo>
                    <a:pt x="1590" y="1366"/>
                  </a:lnTo>
                  <a:lnTo>
                    <a:pt x="1590" y="1406"/>
                  </a:lnTo>
                  <a:lnTo>
                    <a:pt x="1605" y="1454"/>
                  </a:lnTo>
                  <a:lnTo>
                    <a:pt x="1605" y="1493"/>
                  </a:lnTo>
                  <a:lnTo>
                    <a:pt x="1605" y="1509"/>
                  </a:lnTo>
                  <a:lnTo>
                    <a:pt x="1620" y="1493"/>
                  </a:lnTo>
                  <a:lnTo>
                    <a:pt x="1620" y="1462"/>
                  </a:lnTo>
                  <a:lnTo>
                    <a:pt x="1620" y="1430"/>
                  </a:lnTo>
                  <a:lnTo>
                    <a:pt x="1635" y="1406"/>
                  </a:lnTo>
                  <a:lnTo>
                    <a:pt x="1635" y="1398"/>
                  </a:lnTo>
                  <a:lnTo>
                    <a:pt x="1635" y="1406"/>
                  </a:lnTo>
                  <a:lnTo>
                    <a:pt x="1650" y="1430"/>
                  </a:lnTo>
                  <a:lnTo>
                    <a:pt x="1650" y="1470"/>
                  </a:lnTo>
                  <a:lnTo>
                    <a:pt x="1650" y="1517"/>
                  </a:lnTo>
                  <a:lnTo>
                    <a:pt x="1665" y="1533"/>
                  </a:lnTo>
                  <a:lnTo>
                    <a:pt x="1665" y="1501"/>
                  </a:lnTo>
                  <a:lnTo>
                    <a:pt x="1665" y="1438"/>
                  </a:lnTo>
                  <a:lnTo>
                    <a:pt x="1680" y="1374"/>
                  </a:lnTo>
                  <a:lnTo>
                    <a:pt x="1680" y="1350"/>
                  </a:lnTo>
                  <a:lnTo>
                    <a:pt x="1680" y="1382"/>
                  </a:lnTo>
                  <a:lnTo>
                    <a:pt x="1695" y="1438"/>
                  </a:lnTo>
                  <a:lnTo>
                    <a:pt x="1695" y="1501"/>
                  </a:lnTo>
                  <a:lnTo>
                    <a:pt x="1695" y="1533"/>
                  </a:lnTo>
                  <a:lnTo>
                    <a:pt x="1710" y="1509"/>
                  </a:lnTo>
                  <a:lnTo>
                    <a:pt x="1710" y="1462"/>
                  </a:lnTo>
                  <a:lnTo>
                    <a:pt x="1710" y="1414"/>
                  </a:lnTo>
                  <a:lnTo>
                    <a:pt x="1725" y="1406"/>
                  </a:lnTo>
                  <a:lnTo>
                    <a:pt x="1725" y="1438"/>
                  </a:lnTo>
                  <a:lnTo>
                    <a:pt x="1740" y="1454"/>
                  </a:lnTo>
                  <a:lnTo>
                    <a:pt x="1740" y="1462"/>
                  </a:lnTo>
                  <a:lnTo>
                    <a:pt x="1755" y="1454"/>
                  </a:lnTo>
                  <a:lnTo>
                    <a:pt x="1755" y="1446"/>
                  </a:lnTo>
                  <a:lnTo>
                    <a:pt x="1770" y="1438"/>
                  </a:lnTo>
                  <a:lnTo>
                    <a:pt x="1770" y="1430"/>
                  </a:lnTo>
                  <a:lnTo>
                    <a:pt x="1785" y="1446"/>
                  </a:lnTo>
                  <a:lnTo>
                    <a:pt x="1785" y="1462"/>
                  </a:lnTo>
                  <a:lnTo>
                    <a:pt x="1785" y="1478"/>
                  </a:lnTo>
                  <a:lnTo>
                    <a:pt x="1800" y="1470"/>
                  </a:lnTo>
                  <a:lnTo>
                    <a:pt x="1800" y="1454"/>
                  </a:lnTo>
                  <a:lnTo>
                    <a:pt x="1800" y="1438"/>
                  </a:lnTo>
                  <a:lnTo>
                    <a:pt x="1815" y="1430"/>
                  </a:lnTo>
                  <a:lnTo>
                    <a:pt x="1830" y="1438"/>
                  </a:lnTo>
                  <a:lnTo>
                    <a:pt x="1830" y="1454"/>
                  </a:lnTo>
                  <a:lnTo>
                    <a:pt x="1845" y="1446"/>
                  </a:lnTo>
                  <a:lnTo>
                    <a:pt x="1845" y="1454"/>
                  </a:lnTo>
                  <a:lnTo>
                    <a:pt x="1845" y="1462"/>
                  </a:lnTo>
                  <a:lnTo>
                    <a:pt x="1860" y="1470"/>
                  </a:lnTo>
                  <a:lnTo>
                    <a:pt x="1860" y="1478"/>
                  </a:lnTo>
                  <a:lnTo>
                    <a:pt x="1860" y="1470"/>
                  </a:lnTo>
                  <a:lnTo>
                    <a:pt x="1875" y="1454"/>
                  </a:lnTo>
                  <a:lnTo>
                    <a:pt x="1875" y="1422"/>
                  </a:lnTo>
                  <a:lnTo>
                    <a:pt x="1875" y="1406"/>
                  </a:lnTo>
                  <a:lnTo>
                    <a:pt x="1890" y="1398"/>
                  </a:lnTo>
                  <a:lnTo>
                    <a:pt x="1890" y="1414"/>
                  </a:lnTo>
                  <a:lnTo>
                    <a:pt x="1890" y="1454"/>
                  </a:lnTo>
                  <a:lnTo>
                    <a:pt x="1905" y="1493"/>
                  </a:lnTo>
                  <a:lnTo>
                    <a:pt x="1905" y="1509"/>
                  </a:lnTo>
                  <a:lnTo>
                    <a:pt x="1905" y="1501"/>
                  </a:lnTo>
                  <a:lnTo>
                    <a:pt x="1920" y="1470"/>
                  </a:lnTo>
                  <a:lnTo>
                    <a:pt x="1920" y="1422"/>
                  </a:lnTo>
                  <a:lnTo>
                    <a:pt x="1920" y="1382"/>
                  </a:lnTo>
                  <a:lnTo>
                    <a:pt x="1935" y="1382"/>
                  </a:lnTo>
                  <a:lnTo>
                    <a:pt x="1935" y="1406"/>
                  </a:lnTo>
                  <a:lnTo>
                    <a:pt x="1935" y="1462"/>
                  </a:lnTo>
                  <a:lnTo>
                    <a:pt x="1950" y="1509"/>
                  </a:lnTo>
                  <a:lnTo>
                    <a:pt x="1950" y="1525"/>
                  </a:lnTo>
                  <a:lnTo>
                    <a:pt x="1950" y="1486"/>
                  </a:lnTo>
                  <a:lnTo>
                    <a:pt x="1965" y="1422"/>
                  </a:lnTo>
                  <a:lnTo>
                    <a:pt x="1965" y="1366"/>
                  </a:lnTo>
                  <a:lnTo>
                    <a:pt x="1965" y="1358"/>
                  </a:lnTo>
                  <a:lnTo>
                    <a:pt x="1980" y="1414"/>
                  </a:lnTo>
                  <a:lnTo>
                    <a:pt x="1980" y="1486"/>
                  </a:lnTo>
                  <a:lnTo>
                    <a:pt x="1980" y="1541"/>
                  </a:lnTo>
                  <a:lnTo>
                    <a:pt x="1995" y="1549"/>
                  </a:lnTo>
                  <a:lnTo>
                    <a:pt x="1995" y="1486"/>
                  </a:lnTo>
                  <a:lnTo>
                    <a:pt x="1995" y="1398"/>
                  </a:lnTo>
                  <a:lnTo>
                    <a:pt x="2010" y="1335"/>
                  </a:lnTo>
                  <a:lnTo>
                    <a:pt x="2010" y="1398"/>
                  </a:lnTo>
                  <a:lnTo>
                    <a:pt x="2025" y="1486"/>
                  </a:lnTo>
                  <a:lnTo>
                    <a:pt x="2025" y="1549"/>
                  </a:lnTo>
                  <a:lnTo>
                    <a:pt x="2025" y="1557"/>
                  </a:lnTo>
                  <a:lnTo>
                    <a:pt x="2040" y="1501"/>
                  </a:lnTo>
                  <a:lnTo>
                    <a:pt x="2040" y="1430"/>
                  </a:lnTo>
                  <a:lnTo>
                    <a:pt x="2040" y="1374"/>
                  </a:lnTo>
                  <a:lnTo>
                    <a:pt x="2055" y="1366"/>
                  </a:lnTo>
                  <a:lnTo>
                    <a:pt x="2055" y="1406"/>
                  </a:lnTo>
                  <a:lnTo>
                    <a:pt x="2055" y="1446"/>
                  </a:lnTo>
                  <a:lnTo>
                    <a:pt x="2070" y="1478"/>
                  </a:lnTo>
                  <a:lnTo>
                    <a:pt x="2070" y="1486"/>
                  </a:lnTo>
                  <a:lnTo>
                    <a:pt x="2070" y="1462"/>
                  </a:lnTo>
                  <a:lnTo>
                    <a:pt x="2085" y="1446"/>
                  </a:lnTo>
                  <a:lnTo>
                    <a:pt x="2085" y="1454"/>
                  </a:lnTo>
                  <a:lnTo>
                    <a:pt x="2100" y="1462"/>
                  </a:lnTo>
                  <a:lnTo>
                    <a:pt x="2100" y="1454"/>
                  </a:lnTo>
                  <a:lnTo>
                    <a:pt x="2100" y="1438"/>
                  </a:lnTo>
                  <a:lnTo>
                    <a:pt x="2115" y="1430"/>
                  </a:lnTo>
                  <a:lnTo>
                    <a:pt x="2115" y="1438"/>
                  </a:lnTo>
                  <a:lnTo>
                    <a:pt x="2130" y="1446"/>
                  </a:lnTo>
                  <a:lnTo>
                    <a:pt x="2130" y="1438"/>
                  </a:lnTo>
                  <a:lnTo>
                    <a:pt x="2145" y="1446"/>
                  </a:lnTo>
                  <a:lnTo>
                    <a:pt x="2145" y="1470"/>
                  </a:lnTo>
                  <a:lnTo>
                    <a:pt x="2145" y="1486"/>
                  </a:lnTo>
                  <a:lnTo>
                    <a:pt x="2160" y="1486"/>
                  </a:lnTo>
                  <a:lnTo>
                    <a:pt x="2160" y="1462"/>
                  </a:lnTo>
                  <a:lnTo>
                    <a:pt x="2160" y="1414"/>
                  </a:lnTo>
                  <a:lnTo>
                    <a:pt x="2175" y="1374"/>
                  </a:lnTo>
                  <a:lnTo>
                    <a:pt x="2175" y="1366"/>
                  </a:lnTo>
                  <a:lnTo>
                    <a:pt x="2175" y="1406"/>
                  </a:lnTo>
                  <a:lnTo>
                    <a:pt x="2190" y="1462"/>
                  </a:lnTo>
                  <a:lnTo>
                    <a:pt x="2190" y="1525"/>
                  </a:lnTo>
                  <a:lnTo>
                    <a:pt x="2190" y="1533"/>
                  </a:lnTo>
                  <a:lnTo>
                    <a:pt x="2205" y="1501"/>
                  </a:lnTo>
                  <a:lnTo>
                    <a:pt x="2205" y="1454"/>
                  </a:lnTo>
                  <a:lnTo>
                    <a:pt x="2205" y="1422"/>
                  </a:lnTo>
                  <a:lnTo>
                    <a:pt x="2220" y="1414"/>
                  </a:lnTo>
                  <a:lnTo>
                    <a:pt x="2235" y="1406"/>
                  </a:lnTo>
                  <a:lnTo>
                    <a:pt x="2235" y="1430"/>
                  </a:lnTo>
                  <a:lnTo>
                    <a:pt x="2250" y="1462"/>
                  </a:lnTo>
                  <a:lnTo>
                    <a:pt x="2250" y="1501"/>
                  </a:lnTo>
                  <a:lnTo>
                    <a:pt x="2250" y="1525"/>
                  </a:lnTo>
                  <a:lnTo>
                    <a:pt x="2265" y="1525"/>
                  </a:lnTo>
                  <a:lnTo>
                    <a:pt x="2265" y="1486"/>
                  </a:lnTo>
                  <a:lnTo>
                    <a:pt x="2265" y="1430"/>
                  </a:lnTo>
                  <a:lnTo>
                    <a:pt x="2280" y="1382"/>
                  </a:lnTo>
                  <a:lnTo>
                    <a:pt x="2280" y="1358"/>
                  </a:lnTo>
                  <a:lnTo>
                    <a:pt x="2280" y="1374"/>
                  </a:lnTo>
                  <a:lnTo>
                    <a:pt x="2295" y="1406"/>
                  </a:lnTo>
                  <a:lnTo>
                    <a:pt x="2295" y="1454"/>
                  </a:lnTo>
                  <a:lnTo>
                    <a:pt x="2295" y="1493"/>
                  </a:lnTo>
                  <a:lnTo>
                    <a:pt x="2310" y="1517"/>
                  </a:lnTo>
                  <a:lnTo>
                    <a:pt x="2310" y="1509"/>
                  </a:lnTo>
                  <a:lnTo>
                    <a:pt x="2310" y="1486"/>
                  </a:lnTo>
                  <a:lnTo>
                    <a:pt x="2325" y="1446"/>
                  </a:lnTo>
                  <a:lnTo>
                    <a:pt x="2325" y="1430"/>
                  </a:lnTo>
                  <a:lnTo>
                    <a:pt x="2325" y="1422"/>
                  </a:lnTo>
                  <a:lnTo>
                    <a:pt x="2340" y="1414"/>
                  </a:lnTo>
                  <a:lnTo>
                    <a:pt x="2340" y="1422"/>
                  </a:lnTo>
                  <a:lnTo>
                    <a:pt x="2355" y="1438"/>
                  </a:lnTo>
                  <a:lnTo>
                    <a:pt x="2355" y="1454"/>
                  </a:lnTo>
                  <a:lnTo>
                    <a:pt x="2355" y="1478"/>
                  </a:lnTo>
                  <a:lnTo>
                    <a:pt x="2370" y="1493"/>
                  </a:lnTo>
                  <a:lnTo>
                    <a:pt x="2370" y="1478"/>
                  </a:lnTo>
                  <a:lnTo>
                    <a:pt x="2370" y="1438"/>
                  </a:lnTo>
                  <a:lnTo>
                    <a:pt x="2385" y="1406"/>
                  </a:lnTo>
                  <a:lnTo>
                    <a:pt x="2385" y="1430"/>
                  </a:lnTo>
                  <a:lnTo>
                    <a:pt x="2400" y="1462"/>
                  </a:lnTo>
                  <a:lnTo>
                    <a:pt x="2400" y="1493"/>
                  </a:lnTo>
                  <a:lnTo>
                    <a:pt x="2400" y="1501"/>
                  </a:lnTo>
                  <a:lnTo>
                    <a:pt x="2415" y="1462"/>
                  </a:lnTo>
                  <a:lnTo>
                    <a:pt x="2415" y="1422"/>
                  </a:lnTo>
                  <a:lnTo>
                    <a:pt x="2415" y="1390"/>
                  </a:lnTo>
                  <a:lnTo>
                    <a:pt x="2430" y="1390"/>
                  </a:lnTo>
                  <a:lnTo>
                    <a:pt x="2430" y="1406"/>
                  </a:lnTo>
                  <a:lnTo>
                    <a:pt x="2430" y="1438"/>
                  </a:lnTo>
                  <a:lnTo>
                    <a:pt x="2445" y="1470"/>
                  </a:lnTo>
                  <a:lnTo>
                    <a:pt x="2445" y="1501"/>
                  </a:lnTo>
                  <a:lnTo>
                    <a:pt x="2445" y="1517"/>
                  </a:lnTo>
                  <a:lnTo>
                    <a:pt x="2460" y="1517"/>
                  </a:lnTo>
                  <a:lnTo>
                    <a:pt x="2460" y="1493"/>
                  </a:lnTo>
                  <a:lnTo>
                    <a:pt x="2460" y="1446"/>
                  </a:lnTo>
                  <a:lnTo>
                    <a:pt x="2475" y="1382"/>
                  </a:lnTo>
                  <a:lnTo>
                    <a:pt x="2475" y="1343"/>
                  </a:lnTo>
                  <a:lnTo>
                    <a:pt x="2490" y="1390"/>
                  </a:lnTo>
                  <a:lnTo>
                    <a:pt x="2490" y="1454"/>
                  </a:lnTo>
                  <a:lnTo>
                    <a:pt x="2490" y="1517"/>
                  </a:lnTo>
                  <a:lnTo>
                    <a:pt x="2505" y="1541"/>
                  </a:lnTo>
                  <a:lnTo>
                    <a:pt x="2505" y="1533"/>
                  </a:lnTo>
                  <a:lnTo>
                    <a:pt x="2505" y="1501"/>
                  </a:lnTo>
                  <a:lnTo>
                    <a:pt x="2520" y="1478"/>
                  </a:lnTo>
                  <a:lnTo>
                    <a:pt x="2520" y="1446"/>
                  </a:lnTo>
                  <a:lnTo>
                    <a:pt x="2520" y="1406"/>
                  </a:lnTo>
                  <a:lnTo>
                    <a:pt x="2535" y="1358"/>
                  </a:lnTo>
                  <a:lnTo>
                    <a:pt x="2535" y="1319"/>
                  </a:lnTo>
                  <a:lnTo>
                    <a:pt x="2535" y="1327"/>
                  </a:lnTo>
                  <a:lnTo>
                    <a:pt x="2550" y="1390"/>
                  </a:lnTo>
                  <a:lnTo>
                    <a:pt x="2550" y="1501"/>
                  </a:lnTo>
                  <a:lnTo>
                    <a:pt x="2550" y="1605"/>
                  </a:lnTo>
                  <a:lnTo>
                    <a:pt x="2565" y="1652"/>
                  </a:lnTo>
                  <a:lnTo>
                    <a:pt x="2565" y="1605"/>
                  </a:lnTo>
                  <a:lnTo>
                    <a:pt x="2565" y="1478"/>
                  </a:lnTo>
                  <a:lnTo>
                    <a:pt x="2580" y="1350"/>
                  </a:lnTo>
                  <a:lnTo>
                    <a:pt x="2580" y="1247"/>
                  </a:lnTo>
                  <a:lnTo>
                    <a:pt x="2595" y="1327"/>
                  </a:lnTo>
                  <a:lnTo>
                    <a:pt x="2595" y="1446"/>
                  </a:lnTo>
                  <a:lnTo>
                    <a:pt x="2595" y="1557"/>
                  </a:lnTo>
                  <a:lnTo>
                    <a:pt x="2610" y="1613"/>
                  </a:lnTo>
                  <a:lnTo>
                    <a:pt x="2610" y="1605"/>
                  </a:lnTo>
                  <a:lnTo>
                    <a:pt x="2610" y="1541"/>
                  </a:lnTo>
                  <a:lnTo>
                    <a:pt x="2625" y="1454"/>
                  </a:lnTo>
                  <a:lnTo>
                    <a:pt x="2625" y="1374"/>
                  </a:lnTo>
                  <a:lnTo>
                    <a:pt x="2625" y="1319"/>
                  </a:lnTo>
                  <a:lnTo>
                    <a:pt x="2640" y="1311"/>
                  </a:lnTo>
                  <a:lnTo>
                    <a:pt x="2640" y="1350"/>
                  </a:lnTo>
                  <a:lnTo>
                    <a:pt x="2640" y="1430"/>
                  </a:lnTo>
                  <a:lnTo>
                    <a:pt x="2655" y="1517"/>
                  </a:lnTo>
                  <a:lnTo>
                    <a:pt x="2655" y="1573"/>
                  </a:lnTo>
                  <a:lnTo>
                    <a:pt x="2670" y="1533"/>
                  </a:lnTo>
                  <a:lnTo>
                    <a:pt x="2670" y="1446"/>
                  </a:lnTo>
                  <a:lnTo>
                    <a:pt x="2670" y="1366"/>
                  </a:lnTo>
                  <a:lnTo>
                    <a:pt x="2685" y="1319"/>
                  </a:lnTo>
                  <a:lnTo>
                    <a:pt x="2685" y="1327"/>
                  </a:lnTo>
                  <a:lnTo>
                    <a:pt x="2685" y="1398"/>
                  </a:lnTo>
                  <a:lnTo>
                    <a:pt x="2700" y="1478"/>
                  </a:lnTo>
                  <a:lnTo>
                    <a:pt x="2700" y="1549"/>
                  </a:lnTo>
                  <a:lnTo>
                    <a:pt x="2700" y="1565"/>
                  </a:lnTo>
                  <a:lnTo>
                    <a:pt x="2715" y="1525"/>
                  </a:lnTo>
                  <a:lnTo>
                    <a:pt x="2715" y="1454"/>
                  </a:lnTo>
                  <a:lnTo>
                    <a:pt x="2715" y="1382"/>
                  </a:lnTo>
                  <a:lnTo>
                    <a:pt x="2730" y="1343"/>
                  </a:lnTo>
                  <a:lnTo>
                    <a:pt x="2730" y="1358"/>
                  </a:lnTo>
                  <a:lnTo>
                    <a:pt x="2730" y="1406"/>
                  </a:lnTo>
                  <a:lnTo>
                    <a:pt x="2745" y="1470"/>
                  </a:lnTo>
                  <a:lnTo>
                    <a:pt x="2745" y="1525"/>
                  </a:lnTo>
                  <a:lnTo>
                    <a:pt x="2745" y="1533"/>
                  </a:lnTo>
                  <a:lnTo>
                    <a:pt x="2760" y="1509"/>
                  </a:lnTo>
                  <a:lnTo>
                    <a:pt x="2760" y="1462"/>
                  </a:lnTo>
                  <a:lnTo>
                    <a:pt x="2760" y="1406"/>
                  </a:lnTo>
                  <a:lnTo>
                    <a:pt x="2775" y="1374"/>
                  </a:lnTo>
                  <a:lnTo>
                    <a:pt x="2775" y="1398"/>
                  </a:lnTo>
                  <a:lnTo>
                    <a:pt x="2790" y="1446"/>
                  </a:lnTo>
                  <a:lnTo>
                    <a:pt x="2790" y="1493"/>
                  </a:lnTo>
                  <a:lnTo>
                    <a:pt x="2790" y="1517"/>
                  </a:lnTo>
                  <a:lnTo>
                    <a:pt x="2805" y="1509"/>
                  </a:lnTo>
                  <a:lnTo>
                    <a:pt x="2805" y="1478"/>
                  </a:lnTo>
                  <a:lnTo>
                    <a:pt x="2805" y="1422"/>
                  </a:lnTo>
                  <a:lnTo>
                    <a:pt x="2820" y="1390"/>
                  </a:lnTo>
                  <a:lnTo>
                    <a:pt x="2820" y="1422"/>
                  </a:lnTo>
                  <a:lnTo>
                    <a:pt x="2835" y="1454"/>
                  </a:lnTo>
                  <a:lnTo>
                    <a:pt x="2835" y="1478"/>
                  </a:lnTo>
                  <a:lnTo>
                    <a:pt x="2835" y="1470"/>
                  </a:lnTo>
                  <a:lnTo>
                    <a:pt x="2850" y="1446"/>
                  </a:lnTo>
                  <a:lnTo>
                    <a:pt x="2850" y="1422"/>
                  </a:lnTo>
                  <a:lnTo>
                    <a:pt x="2850" y="1414"/>
                  </a:lnTo>
                  <a:lnTo>
                    <a:pt x="2865" y="1438"/>
                  </a:lnTo>
                  <a:lnTo>
                    <a:pt x="2865" y="1486"/>
                  </a:lnTo>
                  <a:lnTo>
                    <a:pt x="2865" y="1517"/>
                  </a:lnTo>
                  <a:lnTo>
                    <a:pt x="2880" y="1509"/>
                  </a:lnTo>
                  <a:lnTo>
                    <a:pt x="2880" y="1454"/>
                  </a:lnTo>
                  <a:lnTo>
                    <a:pt x="2880" y="1390"/>
                  </a:lnTo>
                  <a:lnTo>
                    <a:pt x="2895" y="1358"/>
                  </a:lnTo>
                  <a:lnTo>
                    <a:pt x="2895" y="1366"/>
                  </a:lnTo>
                  <a:lnTo>
                    <a:pt x="2895" y="1414"/>
                  </a:lnTo>
                  <a:lnTo>
                    <a:pt x="2910" y="1478"/>
                  </a:lnTo>
                  <a:lnTo>
                    <a:pt x="2910" y="1517"/>
                  </a:lnTo>
                  <a:lnTo>
                    <a:pt x="2910" y="1533"/>
                  </a:lnTo>
                  <a:lnTo>
                    <a:pt x="2925" y="1501"/>
                  </a:lnTo>
                  <a:lnTo>
                    <a:pt x="2925" y="1454"/>
                  </a:lnTo>
                  <a:lnTo>
                    <a:pt x="2925" y="1406"/>
                  </a:lnTo>
                  <a:lnTo>
                    <a:pt x="2940" y="1390"/>
                  </a:lnTo>
                  <a:lnTo>
                    <a:pt x="2940" y="1406"/>
                  </a:lnTo>
                  <a:lnTo>
                    <a:pt x="2940" y="1438"/>
                  </a:lnTo>
                  <a:lnTo>
                    <a:pt x="2955" y="1478"/>
                  </a:lnTo>
                  <a:lnTo>
                    <a:pt x="2955" y="1493"/>
                  </a:lnTo>
                  <a:lnTo>
                    <a:pt x="2955" y="1478"/>
                  </a:lnTo>
                  <a:lnTo>
                    <a:pt x="2970" y="1438"/>
                  </a:lnTo>
                  <a:lnTo>
                    <a:pt x="2970" y="1398"/>
                  </a:lnTo>
                  <a:lnTo>
                    <a:pt x="2970" y="1382"/>
                  </a:lnTo>
                  <a:lnTo>
                    <a:pt x="2985" y="1406"/>
                  </a:lnTo>
                  <a:lnTo>
                    <a:pt x="2985" y="1462"/>
                  </a:lnTo>
                  <a:lnTo>
                    <a:pt x="2985" y="1525"/>
                  </a:lnTo>
                  <a:lnTo>
                    <a:pt x="3000" y="1565"/>
                  </a:lnTo>
                  <a:lnTo>
                    <a:pt x="3000" y="1541"/>
                  </a:lnTo>
                  <a:lnTo>
                    <a:pt x="3000" y="1462"/>
                  </a:lnTo>
                  <a:lnTo>
                    <a:pt x="3015" y="1366"/>
                  </a:lnTo>
                  <a:lnTo>
                    <a:pt x="3015" y="1295"/>
                  </a:lnTo>
                  <a:lnTo>
                    <a:pt x="3030" y="1366"/>
                  </a:lnTo>
                  <a:lnTo>
                    <a:pt x="3030" y="1493"/>
                  </a:lnTo>
                  <a:lnTo>
                    <a:pt x="3030" y="1589"/>
                  </a:lnTo>
                  <a:lnTo>
                    <a:pt x="3045" y="1636"/>
                  </a:lnTo>
                  <a:lnTo>
                    <a:pt x="3045" y="1589"/>
                  </a:lnTo>
                  <a:lnTo>
                    <a:pt x="3045" y="1478"/>
                  </a:lnTo>
                  <a:lnTo>
                    <a:pt x="3060" y="1358"/>
                  </a:lnTo>
                  <a:lnTo>
                    <a:pt x="3060" y="1271"/>
                  </a:lnTo>
                  <a:lnTo>
                    <a:pt x="3075" y="1350"/>
                  </a:lnTo>
                  <a:lnTo>
                    <a:pt x="3075" y="1470"/>
                  </a:lnTo>
                  <a:lnTo>
                    <a:pt x="3075" y="1557"/>
                  </a:lnTo>
                  <a:lnTo>
                    <a:pt x="3090" y="1589"/>
                  </a:lnTo>
                  <a:lnTo>
                    <a:pt x="3090" y="1549"/>
                  </a:lnTo>
                  <a:lnTo>
                    <a:pt x="3090" y="1486"/>
                  </a:lnTo>
                  <a:lnTo>
                    <a:pt x="3105" y="1414"/>
                  </a:lnTo>
                  <a:lnTo>
                    <a:pt x="3105" y="1374"/>
                  </a:lnTo>
                  <a:lnTo>
                    <a:pt x="3105" y="1382"/>
                  </a:lnTo>
                  <a:lnTo>
                    <a:pt x="3120" y="1406"/>
                  </a:lnTo>
                  <a:lnTo>
                    <a:pt x="3120" y="1438"/>
                  </a:lnTo>
                  <a:lnTo>
                    <a:pt x="3120" y="1454"/>
                  </a:lnTo>
                  <a:lnTo>
                    <a:pt x="3135" y="1462"/>
                  </a:lnTo>
                  <a:lnTo>
                    <a:pt x="3150" y="1470"/>
                  </a:lnTo>
                  <a:lnTo>
                    <a:pt x="3150" y="1462"/>
                  </a:lnTo>
                  <a:lnTo>
                    <a:pt x="3165" y="1454"/>
                  </a:lnTo>
                  <a:lnTo>
                    <a:pt x="3165" y="1438"/>
                  </a:lnTo>
                  <a:lnTo>
                    <a:pt x="3165" y="1430"/>
                  </a:lnTo>
                  <a:lnTo>
                    <a:pt x="3180" y="1422"/>
                  </a:lnTo>
                  <a:lnTo>
                    <a:pt x="3180" y="1414"/>
                  </a:lnTo>
                  <a:lnTo>
                    <a:pt x="3195" y="1438"/>
                  </a:lnTo>
                  <a:lnTo>
                    <a:pt x="3195" y="1462"/>
                  </a:lnTo>
                  <a:lnTo>
                    <a:pt x="3195" y="1486"/>
                  </a:lnTo>
                  <a:lnTo>
                    <a:pt x="3210" y="1493"/>
                  </a:lnTo>
                  <a:lnTo>
                    <a:pt x="3210" y="1478"/>
                  </a:lnTo>
                  <a:lnTo>
                    <a:pt x="3210" y="1462"/>
                  </a:lnTo>
                  <a:lnTo>
                    <a:pt x="3225" y="1430"/>
                  </a:lnTo>
                  <a:lnTo>
                    <a:pt x="3225" y="1414"/>
                  </a:lnTo>
                  <a:lnTo>
                    <a:pt x="3225" y="1398"/>
                  </a:lnTo>
                  <a:lnTo>
                    <a:pt x="3240" y="1398"/>
                  </a:lnTo>
                  <a:lnTo>
                    <a:pt x="3240" y="1422"/>
                  </a:lnTo>
                  <a:lnTo>
                    <a:pt x="3240" y="1462"/>
                  </a:lnTo>
                  <a:lnTo>
                    <a:pt x="3255" y="1493"/>
                  </a:lnTo>
                  <a:lnTo>
                    <a:pt x="3255" y="1525"/>
                  </a:lnTo>
                  <a:lnTo>
                    <a:pt x="3255" y="1517"/>
                  </a:lnTo>
                  <a:lnTo>
                    <a:pt x="3270" y="1478"/>
                  </a:lnTo>
                  <a:lnTo>
                    <a:pt x="3270" y="1406"/>
                  </a:lnTo>
                  <a:lnTo>
                    <a:pt x="3270" y="1358"/>
                  </a:lnTo>
                  <a:lnTo>
                    <a:pt x="3285" y="1343"/>
                  </a:lnTo>
                  <a:lnTo>
                    <a:pt x="3285" y="1390"/>
                  </a:lnTo>
                  <a:lnTo>
                    <a:pt x="3285" y="1462"/>
                  </a:lnTo>
                  <a:lnTo>
                    <a:pt x="3300" y="1541"/>
                  </a:lnTo>
                  <a:lnTo>
                    <a:pt x="3300" y="1565"/>
                  </a:lnTo>
                  <a:lnTo>
                    <a:pt x="3300" y="1525"/>
                  </a:lnTo>
                  <a:lnTo>
                    <a:pt x="3315" y="1446"/>
                  </a:lnTo>
                  <a:lnTo>
                    <a:pt x="3315" y="1366"/>
                  </a:lnTo>
                  <a:lnTo>
                    <a:pt x="3315" y="1335"/>
                  </a:lnTo>
                  <a:lnTo>
                    <a:pt x="3330" y="1358"/>
                  </a:lnTo>
                  <a:lnTo>
                    <a:pt x="3330" y="1438"/>
                  </a:lnTo>
                  <a:lnTo>
                    <a:pt x="3330" y="1509"/>
                  </a:lnTo>
                  <a:lnTo>
                    <a:pt x="3345" y="1549"/>
                  </a:lnTo>
                  <a:lnTo>
                    <a:pt x="3345" y="1533"/>
                  </a:lnTo>
                  <a:lnTo>
                    <a:pt x="3345" y="1470"/>
                  </a:lnTo>
                  <a:lnTo>
                    <a:pt x="3360" y="1406"/>
                  </a:lnTo>
                  <a:lnTo>
                    <a:pt x="3360" y="1366"/>
                  </a:lnTo>
                  <a:lnTo>
                    <a:pt x="3375" y="1406"/>
                  </a:lnTo>
                  <a:lnTo>
                    <a:pt x="3375" y="1462"/>
                  </a:lnTo>
                  <a:lnTo>
                    <a:pt x="3375" y="1501"/>
                  </a:lnTo>
                  <a:lnTo>
                    <a:pt x="3390" y="1525"/>
                  </a:lnTo>
                  <a:lnTo>
                    <a:pt x="3390" y="1509"/>
                  </a:lnTo>
                  <a:lnTo>
                    <a:pt x="3390" y="1478"/>
                  </a:lnTo>
                  <a:lnTo>
                    <a:pt x="3405" y="1430"/>
                  </a:lnTo>
                  <a:lnTo>
                    <a:pt x="3405" y="1398"/>
                  </a:lnTo>
                  <a:lnTo>
                    <a:pt x="3405" y="1374"/>
                  </a:lnTo>
                  <a:lnTo>
                    <a:pt x="3420" y="1382"/>
                  </a:lnTo>
                  <a:lnTo>
                    <a:pt x="3420" y="1406"/>
                  </a:lnTo>
                  <a:lnTo>
                    <a:pt x="3420" y="1454"/>
                  </a:lnTo>
                  <a:lnTo>
                    <a:pt x="3435" y="1501"/>
                  </a:lnTo>
                  <a:lnTo>
                    <a:pt x="3435" y="1541"/>
                  </a:lnTo>
                  <a:lnTo>
                    <a:pt x="3450" y="1501"/>
                  </a:lnTo>
                  <a:lnTo>
                    <a:pt x="3450" y="1430"/>
                  </a:lnTo>
                  <a:lnTo>
                    <a:pt x="3450" y="1358"/>
                  </a:lnTo>
                  <a:lnTo>
                    <a:pt x="3465" y="1327"/>
                  </a:lnTo>
                  <a:lnTo>
                    <a:pt x="3465" y="1350"/>
                  </a:lnTo>
                  <a:lnTo>
                    <a:pt x="3465" y="1414"/>
                  </a:lnTo>
                  <a:lnTo>
                    <a:pt x="3480" y="1493"/>
                  </a:lnTo>
                  <a:lnTo>
                    <a:pt x="3480" y="1557"/>
                  </a:lnTo>
                  <a:lnTo>
                    <a:pt x="3480" y="1565"/>
                  </a:lnTo>
                  <a:lnTo>
                    <a:pt x="3495" y="1525"/>
                  </a:lnTo>
                  <a:lnTo>
                    <a:pt x="3495" y="1454"/>
                  </a:lnTo>
                  <a:lnTo>
                    <a:pt x="3495" y="1390"/>
                  </a:lnTo>
                  <a:lnTo>
                    <a:pt x="3510" y="1350"/>
                  </a:lnTo>
                  <a:lnTo>
                    <a:pt x="3510" y="1343"/>
                  </a:lnTo>
                  <a:lnTo>
                    <a:pt x="3510" y="1374"/>
                  </a:lnTo>
                  <a:lnTo>
                    <a:pt x="3525" y="1438"/>
                  </a:lnTo>
                  <a:lnTo>
                    <a:pt x="3525" y="1509"/>
                  </a:lnTo>
                  <a:lnTo>
                    <a:pt x="3525" y="1557"/>
                  </a:lnTo>
                  <a:lnTo>
                    <a:pt x="3540" y="1565"/>
                  </a:lnTo>
                  <a:lnTo>
                    <a:pt x="3540" y="1509"/>
                  </a:lnTo>
                  <a:lnTo>
                    <a:pt x="3540" y="1430"/>
                  </a:lnTo>
                  <a:lnTo>
                    <a:pt x="3555" y="1350"/>
                  </a:lnTo>
                  <a:lnTo>
                    <a:pt x="3555" y="1327"/>
                  </a:lnTo>
                  <a:lnTo>
                    <a:pt x="3555" y="1358"/>
                  </a:lnTo>
                  <a:lnTo>
                    <a:pt x="3570" y="1438"/>
                  </a:lnTo>
                  <a:lnTo>
                    <a:pt x="3570" y="1517"/>
                  </a:lnTo>
                  <a:lnTo>
                    <a:pt x="3570" y="1565"/>
                  </a:lnTo>
                  <a:lnTo>
                    <a:pt x="3585" y="1549"/>
                  </a:lnTo>
                  <a:lnTo>
                    <a:pt x="3585" y="1478"/>
                  </a:lnTo>
                  <a:lnTo>
                    <a:pt x="3585" y="1398"/>
                  </a:lnTo>
                  <a:lnTo>
                    <a:pt x="3600" y="1343"/>
                  </a:lnTo>
                  <a:lnTo>
                    <a:pt x="3600" y="1398"/>
                  </a:lnTo>
                  <a:lnTo>
                    <a:pt x="3615" y="1478"/>
                  </a:lnTo>
                  <a:lnTo>
                    <a:pt x="3615" y="1549"/>
                  </a:lnTo>
                  <a:lnTo>
                    <a:pt x="3615" y="1565"/>
                  </a:lnTo>
                  <a:lnTo>
                    <a:pt x="3630" y="1525"/>
                  </a:lnTo>
                  <a:lnTo>
                    <a:pt x="3630" y="1430"/>
                  </a:lnTo>
                  <a:lnTo>
                    <a:pt x="3630" y="1335"/>
                  </a:lnTo>
                  <a:lnTo>
                    <a:pt x="3645" y="1295"/>
                  </a:lnTo>
                  <a:lnTo>
                    <a:pt x="3645" y="1335"/>
                  </a:lnTo>
                  <a:lnTo>
                    <a:pt x="3645" y="1446"/>
                  </a:lnTo>
                  <a:lnTo>
                    <a:pt x="3660" y="1573"/>
                  </a:lnTo>
                  <a:lnTo>
                    <a:pt x="3660" y="1636"/>
                  </a:lnTo>
                  <a:lnTo>
                    <a:pt x="3660" y="1605"/>
                  </a:lnTo>
                  <a:lnTo>
                    <a:pt x="3675" y="1493"/>
                  </a:lnTo>
                  <a:lnTo>
                    <a:pt x="3675" y="1343"/>
                  </a:lnTo>
                  <a:lnTo>
                    <a:pt x="3675" y="1255"/>
                  </a:lnTo>
                  <a:lnTo>
                    <a:pt x="3690" y="1255"/>
                  </a:lnTo>
                  <a:lnTo>
                    <a:pt x="3690" y="1350"/>
                  </a:lnTo>
                  <a:lnTo>
                    <a:pt x="3690" y="1478"/>
                  </a:lnTo>
                  <a:lnTo>
                    <a:pt x="3705" y="1589"/>
                  </a:lnTo>
                  <a:lnTo>
                    <a:pt x="3705" y="1628"/>
                  </a:lnTo>
                  <a:lnTo>
                    <a:pt x="3705" y="1605"/>
                  </a:lnTo>
                  <a:lnTo>
                    <a:pt x="3720" y="1525"/>
                  </a:lnTo>
                  <a:lnTo>
                    <a:pt x="3720" y="1430"/>
                  </a:lnTo>
                  <a:lnTo>
                    <a:pt x="3720" y="1335"/>
                  </a:lnTo>
                  <a:lnTo>
                    <a:pt x="3735" y="1271"/>
                  </a:lnTo>
                  <a:lnTo>
                    <a:pt x="3735" y="1343"/>
                  </a:lnTo>
                  <a:lnTo>
                    <a:pt x="3750" y="1478"/>
                  </a:lnTo>
                  <a:lnTo>
                    <a:pt x="3750" y="1613"/>
                  </a:lnTo>
                  <a:lnTo>
                    <a:pt x="3750" y="1684"/>
                  </a:lnTo>
                  <a:lnTo>
                    <a:pt x="3765" y="1644"/>
                  </a:lnTo>
                  <a:lnTo>
                    <a:pt x="3765" y="1501"/>
                  </a:lnTo>
                  <a:lnTo>
                    <a:pt x="3765" y="1327"/>
                  </a:lnTo>
                  <a:lnTo>
                    <a:pt x="3780" y="1208"/>
                  </a:lnTo>
                  <a:lnTo>
                    <a:pt x="3780" y="1215"/>
                  </a:lnTo>
                  <a:lnTo>
                    <a:pt x="3780" y="1350"/>
                  </a:lnTo>
                  <a:lnTo>
                    <a:pt x="3795" y="1517"/>
                  </a:lnTo>
                  <a:lnTo>
                    <a:pt x="3795" y="1660"/>
                  </a:lnTo>
                  <a:lnTo>
                    <a:pt x="3795" y="1684"/>
                  </a:lnTo>
                  <a:lnTo>
                    <a:pt x="3810" y="1597"/>
                  </a:lnTo>
                  <a:lnTo>
                    <a:pt x="3810" y="1446"/>
                  </a:lnTo>
                  <a:lnTo>
                    <a:pt x="3810" y="1303"/>
                  </a:lnTo>
                  <a:lnTo>
                    <a:pt x="3825" y="1231"/>
                  </a:lnTo>
                  <a:lnTo>
                    <a:pt x="3825" y="1247"/>
                  </a:lnTo>
                  <a:lnTo>
                    <a:pt x="3825" y="1343"/>
                  </a:lnTo>
                  <a:lnTo>
                    <a:pt x="3840" y="1478"/>
                  </a:lnTo>
                  <a:lnTo>
                    <a:pt x="3840" y="1605"/>
                  </a:lnTo>
                  <a:lnTo>
                    <a:pt x="3840" y="1652"/>
                  </a:lnTo>
                  <a:lnTo>
                    <a:pt x="3855" y="1613"/>
                  </a:lnTo>
                  <a:lnTo>
                    <a:pt x="3855" y="1517"/>
                  </a:lnTo>
                  <a:lnTo>
                    <a:pt x="3855" y="1414"/>
                  </a:lnTo>
                  <a:lnTo>
                    <a:pt x="3870" y="1343"/>
                  </a:lnTo>
                  <a:lnTo>
                    <a:pt x="3870" y="1327"/>
                  </a:lnTo>
                  <a:lnTo>
                    <a:pt x="3870" y="1343"/>
                  </a:lnTo>
                  <a:lnTo>
                    <a:pt x="3885" y="1374"/>
                  </a:lnTo>
                  <a:lnTo>
                    <a:pt x="3885" y="1398"/>
                  </a:lnTo>
                  <a:lnTo>
                    <a:pt x="3885" y="1422"/>
                  </a:lnTo>
                  <a:lnTo>
                    <a:pt x="3900" y="1462"/>
                  </a:lnTo>
                  <a:lnTo>
                    <a:pt x="3900" y="1525"/>
                  </a:lnTo>
                  <a:lnTo>
                    <a:pt x="3900" y="1605"/>
                  </a:lnTo>
                  <a:lnTo>
                    <a:pt x="3915" y="1644"/>
                  </a:lnTo>
                  <a:lnTo>
                    <a:pt x="3915" y="1597"/>
                  </a:lnTo>
                  <a:lnTo>
                    <a:pt x="3915" y="1470"/>
                  </a:lnTo>
                  <a:lnTo>
                    <a:pt x="3930" y="1303"/>
                  </a:lnTo>
                  <a:lnTo>
                    <a:pt x="3930" y="1176"/>
                  </a:lnTo>
                  <a:lnTo>
                    <a:pt x="3930" y="1152"/>
                  </a:lnTo>
                  <a:lnTo>
                    <a:pt x="3945" y="1271"/>
                  </a:lnTo>
                  <a:lnTo>
                    <a:pt x="3945" y="1486"/>
                  </a:lnTo>
                  <a:lnTo>
                    <a:pt x="3945" y="1684"/>
                  </a:lnTo>
                  <a:lnTo>
                    <a:pt x="3960" y="1771"/>
                  </a:lnTo>
                  <a:lnTo>
                    <a:pt x="3960" y="1708"/>
                  </a:lnTo>
                  <a:lnTo>
                    <a:pt x="3960" y="1541"/>
                  </a:lnTo>
                  <a:lnTo>
                    <a:pt x="3975" y="1358"/>
                  </a:lnTo>
                  <a:lnTo>
                    <a:pt x="3975" y="1231"/>
                  </a:lnTo>
                  <a:lnTo>
                    <a:pt x="3975" y="1208"/>
                  </a:lnTo>
                  <a:lnTo>
                    <a:pt x="3990" y="1279"/>
                  </a:lnTo>
                  <a:lnTo>
                    <a:pt x="3990" y="1414"/>
                  </a:lnTo>
                  <a:lnTo>
                    <a:pt x="3990" y="1525"/>
                  </a:lnTo>
                  <a:lnTo>
                    <a:pt x="4005" y="1573"/>
                  </a:lnTo>
                  <a:lnTo>
                    <a:pt x="4005" y="1541"/>
                  </a:lnTo>
                  <a:lnTo>
                    <a:pt x="4005" y="1478"/>
                  </a:lnTo>
                  <a:lnTo>
                    <a:pt x="4020" y="1422"/>
                  </a:lnTo>
                  <a:lnTo>
                    <a:pt x="4020" y="1470"/>
                  </a:lnTo>
                  <a:lnTo>
                    <a:pt x="4035" y="1549"/>
                  </a:lnTo>
                  <a:lnTo>
                    <a:pt x="4035" y="1589"/>
                  </a:lnTo>
                  <a:lnTo>
                    <a:pt x="4035" y="1549"/>
                  </a:lnTo>
                  <a:lnTo>
                    <a:pt x="4050" y="1406"/>
                  </a:lnTo>
                  <a:lnTo>
                    <a:pt x="4050" y="1231"/>
                  </a:lnTo>
                  <a:lnTo>
                    <a:pt x="4050" y="1096"/>
                  </a:lnTo>
                  <a:lnTo>
                    <a:pt x="4065" y="1096"/>
                  </a:lnTo>
                  <a:lnTo>
                    <a:pt x="4065" y="1271"/>
                  </a:lnTo>
                  <a:lnTo>
                    <a:pt x="4065" y="1589"/>
                  </a:lnTo>
                  <a:lnTo>
                    <a:pt x="4080" y="1906"/>
                  </a:lnTo>
                  <a:lnTo>
                    <a:pt x="4080" y="2081"/>
                  </a:lnTo>
                  <a:lnTo>
                    <a:pt x="4080" y="1978"/>
                  </a:lnTo>
                  <a:lnTo>
                    <a:pt x="4095" y="1628"/>
                  </a:lnTo>
                  <a:lnTo>
                    <a:pt x="4095" y="1168"/>
                  </a:lnTo>
                  <a:lnTo>
                    <a:pt x="4095" y="771"/>
                  </a:lnTo>
                  <a:lnTo>
                    <a:pt x="4110" y="652"/>
                  </a:lnTo>
                  <a:lnTo>
                    <a:pt x="4110" y="874"/>
                  </a:lnTo>
                  <a:lnTo>
                    <a:pt x="4110" y="1327"/>
                  </a:lnTo>
                  <a:lnTo>
                    <a:pt x="4125" y="1811"/>
                  </a:lnTo>
                  <a:lnTo>
                    <a:pt x="4125" y="2137"/>
                  </a:lnTo>
                  <a:lnTo>
                    <a:pt x="4125" y="2177"/>
                  </a:lnTo>
                  <a:lnTo>
                    <a:pt x="4140" y="1954"/>
                  </a:lnTo>
                  <a:lnTo>
                    <a:pt x="4140" y="1589"/>
                  </a:lnTo>
                  <a:lnTo>
                    <a:pt x="4140" y="1208"/>
                  </a:lnTo>
                  <a:lnTo>
                    <a:pt x="4155" y="922"/>
                  </a:lnTo>
                  <a:lnTo>
                    <a:pt x="4155" y="834"/>
                  </a:lnTo>
                  <a:lnTo>
                    <a:pt x="4155" y="953"/>
                  </a:lnTo>
                  <a:lnTo>
                    <a:pt x="4170" y="1223"/>
                  </a:lnTo>
                  <a:lnTo>
                    <a:pt x="4170" y="1557"/>
                  </a:lnTo>
                  <a:lnTo>
                    <a:pt x="4170" y="1827"/>
                  </a:lnTo>
                  <a:lnTo>
                    <a:pt x="4185" y="1938"/>
                  </a:lnTo>
                  <a:lnTo>
                    <a:pt x="4185" y="1859"/>
                  </a:lnTo>
                  <a:lnTo>
                    <a:pt x="4185" y="1652"/>
                  </a:lnTo>
                  <a:lnTo>
                    <a:pt x="4200" y="1422"/>
                  </a:lnTo>
                  <a:lnTo>
                    <a:pt x="4200" y="1247"/>
                  </a:lnTo>
                  <a:lnTo>
                    <a:pt x="4200" y="1176"/>
                  </a:lnTo>
                  <a:lnTo>
                    <a:pt x="4215" y="1208"/>
                  </a:lnTo>
                  <a:lnTo>
                    <a:pt x="4215" y="1287"/>
                  </a:lnTo>
                  <a:lnTo>
                    <a:pt x="4215" y="1374"/>
                  </a:lnTo>
                  <a:lnTo>
                    <a:pt x="4230" y="1414"/>
                  </a:lnTo>
                  <a:lnTo>
                    <a:pt x="4230" y="1446"/>
                  </a:lnTo>
                  <a:lnTo>
                    <a:pt x="4230" y="1501"/>
                  </a:lnTo>
                  <a:lnTo>
                    <a:pt x="4245" y="1605"/>
                  </a:lnTo>
                  <a:lnTo>
                    <a:pt x="4245" y="1716"/>
                  </a:lnTo>
                  <a:lnTo>
                    <a:pt x="4245" y="1756"/>
                  </a:lnTo>
                  <a:lnTo>
                    <a:pt x="4260" y="1652"/>
                  </a:lnTo>
                  <a:lnTo>
                    <a:pt x="4260" y="1422"/>
                  </a:lnTo>
                  <a:lnTo>
                    <a:pt x="4260" y="1152"/>
                  </a:lnTo>
                  <a:lnTo>
                    <a:pt x="4275" y="969"/>
                  </a:lnTo>
                  <a:lnTo>
                    <a:pt x="4275" y="993"/>
                  </a:lnTo>
                  <a:lnTo>
                    <a:pt x="4275" y="1231"/>
                  </a:lnTo>
                  <a:lnTo>
                    <a:pt x="4290" y="1573"/>
                  </a:lnTo>
                  <a:lnTo>
                    <a:pt x="4290" y="1843"/>
                  </a:lnTo>
                  <a:lnTo>
                    <a:pt x="4290" y="1938"/>
                  </a:lnTo>
                  <a:lnTo>
                    <a:pt x="4305" y="1827"/>
                  </a:lnTo>
                  <a:lnTo>
                    <a:pt x="4305" y="1573"/>
                  </a:lnTo>
                  <a:lnTo>
                    <a:pt x="4305" y="1319"/>
                  </a:lnTo>
                  <a:lnTo>
                    <a:pt x="4320" y="1160"/>
                  </a:lnTo>
                  <a:lnTo>
                    <a:pt x="4320" y="1128"/>
                  </a:lnTo>
                  <a:lnTo>
                    <a:pt x="4320" y="1184"/>
                  </a:lnTo>
                  <a:lnTo>
                    <a:pt x="4335" y="1279"/>
                  </a:lnTo>
                  <a:lnTo>
                    <a:pt x="4335" y="1398"/>
                  </a:lnTo>
                  <a:lnTo>
                    <a:pt x="4335" y="1541"/>
                  </a:lnTo>
                  <a:lnTo>
                    <a:pt x="4350" y="1652"/>
                  </a:lnTo>
                  <a:lnTo>
                    <a:pt x="4350" y="1724"/>
                  </a:lnTo>
                  <a:lnTo>
                    <a:pt x="4350" y="1708"/>
                  </a:lnTo>
                  <a:lnTo>
                    <a:pt x="4365" y="1613"/>
                  </a:lnTo>
                  <a:lnTo>
                    <a:pt x="4365" y="1454"/>
                  </a:lnTo>
                  <a:lnTo>
                    <a:pt x="4365" y="1287"/>
                  </a:lnTo>
                  <a:lnTo>
                    <a:pt x="4380" y="1184"/>
                  </a:lnTo>
                  <a:lnTo>
                    <a:pt x="4380" y="1168"/>
                  </a:lnTo>
                  <a:lnTo>
                    <a:pt x="4380" y="1239"/>
                  </a:lnTo>
                  <a:lnTo>
                    <a:pt x="4395" y="1366"/>
                  </a:lnTo>
                  <a:lnTo>
                    <a:pt x="4395" y="1541"/>
                  </a:lnTo>
                  <a:lnTo>
                    <a:pt x="4395" y="1732"/>
                  </a:lnTo>
                  <a:lnTo>
                    <a:pt x="4410" y="1843"/>
                  </a:lnTo>
                  <a:lnTo>
                    <a:pt x="4410" y="1795"/>
                  </a:lnTo>
                  <a:lnTo>
                    <a:pt x="4410" y="1565"/>
                  </a:lnTo>
                  <a:lnTo>
                    <a:pt x="4425" y="1231"/>
                  </a:lnTo>
                  <a:lnTo>
                    <a:pt x="4425" y="922"/>
                  </a:lnTo>
                  <a:lnTo>
                    <a:pt x="4425" y="834"/>
                  </a:lnTo>
                  <a:lnTo>
                    <a:pt x="4440" y="1049"/>
                  </a:lnTo>
                  <a:lnTo>
                    <a:pt x="4440" y="1493"/>
                  </a:lnTo>
                  <a:lnTo>
                    <a:pt x="4440" y="1994"/>
                  </a:lnTo>
                  <a:lnTo>
                    <a:pt x="4455" y="2296"/>
                  </a:lnTo>
                  <a:lnTo>
                    <a:pt x="4455" y="2192"/>
                  </a:lnTo>
                  <a:lnTo>
                    <a:pt x="4455" y="1724"/>
                  </a:lnTo>
                  <a:lnTo>
                    <a:pt x="4470" y="1080"/>
                  </a:lnTo>
                  <a:lnTo>
                    <a:pt x="4470" y="556"/>
                  </a:lnTo>
                  <a:lnTo>
                    <a:pt x="4470" y="421"/>
                  </a:lnTo>
                  <a:lnTo>
                    <a:pt x="4485" y="787"/>
                  </a:lnTo>
                  <a:lnTo>
                    <a:pt x="4485" y="1438"/>
                  </a:lnTo>
                  <a:lnTo>
                    <a:pt x="4485" y="2081"/>
                  </a:lnTo>
                  <a:lnTo>
                    <a:pt x="4500" y="2431"/>
                  </a:lnTo>
                  <a:lnTo>
                    <a:pt x="4500" y="2343"/>
                  </a:lnTo>
                  <a:lnTo>
                    <a:pt x="4500" y="1899"/>
                  </a:lnTo>
                  <a:lnTo>
                    <a:pt x="4515" y="1335"/>
                  </a:lnTo>
                  <a:lnTo>
                    <a:pt x="4515" y="858"/>
                  </a:lnTo>
                  <a:lnTo>
                    <a:pt x="4515" y="652"/>
                  </a:lnTo>
                  <a:lnTo>
                    <a:pt x="4530" y="779"/>
                  </a:lnTo>
                  <a:lnTo>
                    <a:pt x="4530" y="1128"/>
                  </a:lnTo>
                  <a:lnTo>
                    <a:pt x="4530" y="1525"/>
                  </a:lnTo>
                  <a:lnTo>
                    <a:pt x="4545" y="1835"/>
                  </a:lnTo>
                  <a:lnTo>
                    <a:pt x="4545" y="1970"/>
                  </a:lnTo>
                  <a:lnTo>
                    <a:pt x="4545" y="1930"/>
                  </a:lnTo>
                  <a:lnTo>
                    <a:pt x="4560" y="1756"/>
                  </a:lnTo>
                  <a:lnTo>
                    <a:pt x="4560" y="1525"/>
                  </a:lnTo>
                  <a:lnTo>
                    <a:pt x="4560" y="1279"/>
                  </a:lnTo>
                  <a:lnTo>
                    <a:pt x="4575" y="1096"/>
                  </a:lnTo>
                  <a:lnTo>
                    <a:pt x="4575" y="1033"/>
                  </a:lnTo>
                  <a:lnTo>
                    <a:pt x="4575" y="1120"/>
                  </a:lnTo>
                  <a:lnTo>
                    <a:pt x="4590" y="1311"/>
                  </a:lnTo>
                  <a:lnTo>
                    <a:pt x="4590" y="1533"/>
                  </a:lnTo>
                  <a:lnTo>
                    <a:pt x="4590" y="1708"/>
                  </a:lnTo>
                  <a:lnTo>
                    <a:pt x="4605" y="1771"/>
                  </a:lnTo>
                  <a:lnTo>
                    <a:pt x="4605" y="1700"/>
                  </a:lnTo>
                  <a:lnTo>
                    <a:pt x="4605" y="1541"/>
                  </a:lnTo>
                  <a:lnTo>
                    <a:pt x="4620" y="1374"/>
                  </a:lnTo>
                  <a:lnTo>
                    <a:pt x="4620" y="1287"/>
                  </a:lnTo>
                  <a:lnTo>
                    <a:pt x="4635" y="1350"/>
                  </a:lnTo>
                  <a:lnTo>
                    <a:pt x="4635" y="1414"/>
                  </a:lnTo>
                  <a:lnTo>
                    <a:pt x="4635" y="1454"/>
                  </a:lnTo>
                  <a:lnTo>
                    <a:pt x="4650" y="1430"/>
                  </a:lnTo>
                  <a:lnTo>
                    <a:pt x="4650" y="1406"/>
                  </a:lnTo>
                  <a:lnTo>
                    <a:pt x="4650" y="1446"/>
                  </a:lnTo>
                  <a:lnTo>
                    <a:pt x="4665" y="1549"/>
                  </a:lnTo>
                  <a:lnTo>
                    <a:pt x="4665" y="1628"/>
                  </a:lnTo>
                  <a:lnTo>
                    <a:pt x="4665" y="1597"/>
                  </a:lnTo>
                  <a:lnTo>
                    <a:pt x="4680" y="1422"/>
                  </a:lnTo>
                  <a:lnTo>
                    <a:pt x="4680" y="1223"/>
                  </a:lnTo>
                  <a:lnTo>
                    <a:pt x="4680" y="1144"/>
                  </a:lnTo>
                  <a:lnTo>
                    <a:pt x="4695" y="1279"/>
                  </a:lnTo>
                  <a:lnTo>
                    <a:pt x="4695" y="1549"/>
                  </a:lnTo>
                  <a:lnTo>
                    <a:pt x="4695" y="1811"/>
                  </a:lnTo>
                  <a:lnTo>
                    <a:pt x="4710" y="1883"/>
                  </a:lnTo>
                  <a:lnTo>
                    <a:pt x="4710" y="1684"/>
                  </a:lnTo>
                  <a:lnTo>
                    <a:pt x="4710" y="1287"/>
                  </a:lnTo>
                  <a:lnTo>
                    <a:pt x="4725" y="922"/>
                  </a:lnTo>
                  <a:lnTo>
                    <a:pt x="4725" y="826"/>
                  </a:lnTo>
                  <a:lnTo>
                    <a:pt x="4725" y="1072"/>
                  </a:lnTo>
                  <a:lnTo>
                    <a:pt x="4740" y="1493"/>
                  </a:lnTo>
                  <a:lnTo>
                    <a:pt x="4740" y="1922"/>
                  </a:lnTo>
                  <a:lnTo>
                    <a:pt x="4740" y="2169"/>
                  </a:lnTo>
                  <a:lnTo>
                    <a:pt x="4755" y="2121"/>
                  </a:lnTo>
                  <a:lnTo>
                    <a:pt x="4755" y="1811"/>
                  </a:lnTo>
                  <a:lnTo>
                    <a:pt x="4755" y="1358"/>
                  </a:lnTo>
                  <a:lnTo>
                    <a:pt x="4770" y="898"/>
                  </a:lnTo>
                  <a:lnTo>
                    <a:pt x="4770" y="564"/>
                  </a:lnTo>
                  <a:lnTo>
                    <a:pt x="4770" y="509"/>
                  </a:lnTo>
                  <a:lnTo>
                    <a:pt x="4785" y="834"/>
                  </a:lnTo>
                  <a:lnTo>
                    <a:pt x="4785" y="1493"/>
                  </a:lnTo>
                  <a:lnTo>
                    <a:pt x="4785" y="2232"/>
                  </a:lnTo>
                  <a:lnTo>
                    <a:pt x="4800" y="2709"/>
                  </a:lnTo>
                  <a:lnTo>
                    <a:pt x="4800" y="2661"/>
                  </a:lnTo>
                  <a:lnTo>
                    <a:pt x="4800" y="2081"/>
                  </a:lnTo>
                  <a:lnTo>
                    <a:pt x="4815" y="1223"/>
                  </a:lnTo>
                  <a:lnTo>
                    <a:pt x="4815" y="389"/>
                  </a:lnTo>
                  <a:lnTo>
                    <a:pt x="4815" y="0"/>
                  </a:lnTo>
                  <a:lnTo>
                    <a:pt x="4830" y="326"/>
                  </a:lnTo>
                  <a:lnTo>
                    <a:pt x="4830" y="1144"/>
                  </a:lnTo>
                  <a:lnTo>
                    <a:pt x="4830" y="1994"/>
                  </a:lnTo>
                  <a:lnTo>
                    <a:pt x="4845" y="2494"/>
                  </a:lnTo>
                  <a:lnTo>
                    <a:pt x="4845" y="2447"/>
                  </a:lnTo>
                  <a:lnTo>
                    <a:pt x="4845" y="1994"/>
                  </a:lnTo>
                  <a:lnTo>
                    <a:pt x="4860" y="1446"/>
                  </a:lnTo>
                  <a:lnTo>
                    <a:pt x="4860" y="1049"/>
                  </a:lnTo>
                  <a:lnTo>
                    <a:pt x="4860" y="930"/>
                  </a:lnTo>
                  <a:lnTo>
                    <a:pt x="4875" y="1065"/>
                  </a:lnTo>
                  <a:lnTo>
                    <a:pt x="4875" y="1303"/>
                  </a:lnTo>
                  <a:lnTo>
                    <a:pt x="4875" y="1470"/>
                  </a:lnTo>
                  <a:lnTo>
                    <a:pt x="4890" y="1486"/>
                  </a:lnTo>
                  <a:lnTo>
                    <a:pt x="4890" y="1406"/>
                  </a:lnTo>
                  <a:lnTo>
                    <a:pt x="4890" y="1366"/>
                  </a:lnTo>
                  <a:lnTo>
                    <a:pt x="4905" y="1438"/>
                  </a:lnTo>
                  <a:lnTo>
                    <a:pt x="4905" y="1605"/>
                  </a:lnTo>
                  <a:lnTo>
                    <a:pt x="4905" y="1764"/>
                  </a:lnTo>
                  <a:lnTo>
                    <a:pt x="4920" y="1795"/>
                  </a:lnTo>
                  <a:lnTo>
                    <a:pt x="4920" y="1636"/>
                  </a:lnTo>
                  <a:lnTo>
                    <a:pt x="4920" y="1358"/>
                  </a:lnTo>
                  <a:lnTo>
                    <a:pt x="4935" y="1080"/>
                  </a:lnTo>
                  <a:lnTo>
                    <a:pt x="4935" y="969"/>
                  </a:lnTo>
                  <a:lnTo>
                    <a:pt x="4935" y="1128"/>
                  </a:lnTo>
                  <a:lnTo>
                    <a:pt x="4950" y="1454"/>
                  </a:lnTo>
                  <a:lnTo>
                    <a:pt x="4950" y="1771"/>
                  </a:lnTo>
                  <a:lnTo>
                    <a:pt x="4950" y="1891"/>
                  </a:lnTo>
                  <a:lnTo>
                    <a:pt x="4965" y="1740"/>
                  </a:lnTo>
                  <a:lnTo>
                    <a:pt x="4965" y="1422"/>
                  </a:lnTo>
                  <a:lnTo>
                    <a:pt x="4965" y="1136"/>
                  </a:lnTo>
                  <a:lnTo>
                    <a:pt x="4980" y="1025"/>
                  </a:lnTo>
                  <a:lnTo>
                    <a:pt x="4980" y="1192"/>
                  </a:lnTo>
                  <a:lnTo>
                    <a:pt x="4980" y="1517"/>
                  </a:lnTo>
                  <a:lnTo>
                    <a:pt x="4995" y="1811"/>
                  </a:lnTo>
                  <a:lnTo>
                    <a:pt x="4995" y="1899"/>
                  </a:lnTo>
                  <a:lnTo>
                    <a:pt x="4995" y="1708"/>
                  </a:lnTo>
                  <a:lnTo>
                    <a:pt x="5010" y="1374"/>
                  </a:lnTo>
                  <a:lnTo>
                    <a:pt x="5010" y="1080"/>
                  </a:lnTo>
                  <a:lnTo>
                    <a:pt x="5010" y="985"/>
                  </a:lnTo>
                  <a:lnTo>
                    <a:pt x="5025" y="1136"/>
                  </a:lnTo>
                  <a:lnTo>
                    <a:pt x="5025" y="1446"/>
                  </a:lnTo>
                  <a:lnTo>
                    <a:pt x="5025" y="1748"/>
                  </a:lnTo>
                  <a:lnTo>
                    <a:pt x="5040" y="1883"/>
                  </a:lnTo>
                  <a:lnTo>
                    <a:pt x="5040" y="1771"/>
                  </a:lnTo>
                  <a:lnTo>
                    <a:pt x="5040" y="1517"/>
                  </a:lnTo>
                  <a:lnTo>
                    <a:pt x="5055" y="1271"/>
                  </a:lnTo>
                  <a:lnTo>
                    <a:pt x="5055" y="1144"/>
                  </a:lnTo>
                  <a:lnTo>
                    <a:pt x="5055" y="1184"/>
                  </a:lnTo>
                  <a:lnTo>
                    <a:pt x="5070" y="1335"/>
                  </a:lnTo>
                  <a:lnTo>
                    <a:pt x="5070" y="1501"/>
                  </a:lnTo>
                  <a:lnTo>
                    <a:pt x="5070" y="1605"/>
                  </a:lnTo>
                  <a:lnTo>
                    <a:pt x="5085" y="1613"/>
                  </a:lnTo>
                  <a:lnTo>
                    <a:pt x="5085" y="1549"/>
                  </a:lnTo>
                  <a:lnTo>
                    <a:pt x="5085" y="1478"/>
                  </a:lnTo>
                  <a:lnTo>
                    <a:pt x="5100" y="1430"/>
                  </a:lnTo>
                  <a:lnTo>
                    <a:pt x="5100" y="1406"/>
                  </a:lnTo>
                  <a:lnTo>
                    <a:pt x="5100" y="1398"/>
                  </a:lnTo>
                  <a:lnTo>
                    <a:pt x="5115" y="1390"/>
                  </a:lnTo>
                  <a:lnTo>
                    <a:pt x="5115" y="1382"/>
                  </a:lnTo>
                  <a:lnTo>
                    <a:pt x="5115" y="1390"/>
                  </a:lnTo>
                  <a:lnTo>
                    <a:pt x="5130" y="1430"/>
                  </a:lnTo>
                  <a:lnTo>
                    <a:pt x="5130" y="1493"/>
                  </a:lnTo>
                  <a:lnTo>
                    <a:pt x="5130" y="1533"/>
                  </a:lnTo>
                  <a:lnTo>
                    <a:pt x="5145" y="1541"/>
                  </a:lnTo>
                  <a:lnTo>
                    <a:pt x="5145" y="1501"/>
                  </a:lnTo>
                  <a:lnTo>
                    <a:pt x="5145" y="1446"/>
                  </a:lnTo>
                  <a:lnTo>
                    <a:pt x="5160" y="1390"/>
                  </a:lnTo>
                  <a:lnTo>
                    <a:pt x="5160" y="1366"/>
                  </a:lnTo>
                  <a:lnTo>
                    <a:pt x="5160" y="1390"/>
                  </a:lnTo>
                  <a:lnTo>
                    <a:pt x="5175" y="1430"/>
                  </a:lnTo>
                  <a:lnTo>
                    <a:pt x="5175" y="1478"/>
                  </a:lnTo>
                  <a:lnTo>
                    <a:pt x="5175" y="1486"/>
                  </a:lnTo>
                  <a:lnTo>
                    <a:pt x="5190" y="1462"/>
                  </a:lnTo>
                  <a:lnTo>
                    <a:pt x="5190" y="1438"/>
                  </a:lnTo>
                  <a:lnTo>
                    <a:pt x="5190" y="1430"/>
                  </a:lnTo>
                  <a:lnTo>
                    <a:pt x="5205" y="1438"/>
                  </a:lnTo>
                  <a:lnTo>
                    <a:pt x="5205" y="1470"/>
                  </a:lnTo>
                  <a:lnTo>
                    <a:pt x="5205" y="1486"/>
                  </a:lnTo>
                  <a:lnTo>
                    <a:pt x="5220" y="1470"/>
                  </a:lnTo>
                  <a:lnTo>
                    <a:pt x="5220" y="1430"/>
                  </a:lnTo>
                  <a:lnTo>
                    <a:pt x="5220" y="1390"/>
                  </a:lnTo>
                  <a:lnTo>
                    <a:pt x="5235" y="1382"/>
                  </a:lnTo>
                  <a:lnTo>
                    <a:pt x="5235" y="1398"/>
                  </a:lnTo>
                  <a:lnTo>
                    <a:pt x="5235" y="1454"/>
                  </a:lnTo>
                  <a:lnTo>
                    <a:pt x="5250" y="1517"/>
                  </a:lnTo>
                  <a:lnTo>
                    <a:pt x="5250" y="1557"/>
                  </a:lnTo>
                  <a:lnTo>
                    <a:pt x="5250" y="1541"/>
                  </a:lnTo>
                  <a:lnTo>
                    <a:pt x="5265" y="1478"/>
                  </a:lnTo>
                  <a:lnTo>
                    <a:pt x="5265" y="1382"/>
                  </a:lnTo>
                  <a:lnTo>
                    <a:pt x="5265" y="1319"/>
                  </a:lnTo>
                  <a:lnTo>
                    <a:pt x="5280" y="1303"/>
                  </a:lnTo>
                  <a:lnTo>
                    <a:pt x="5280" y="1366"/>
                  </a:lnTo>
                  <a:lnTo>
                    <a:pt x="5280" y="1478"/>
                  </a:lnTo>
                  <a:lnTo>
                    <a:pt x="5295" y="1589"/>
                  </a:lnTo>
                  <a:lnTo>
                    <a:pt x="5295" y="1636"/>
                  </a:lnTo>
                  <a:lnTo>
                    <a:pt x="5295" y="1589"/>
                  </a:lnTo>
                  <a:lnTo>
                    <a:pt x="5310" y="1462"/>
                  </a:lnTo>
                  <a:lnTo>
                    <a:pt x="5310" y="1319"/>
                  </a:lnTo>
                  <a:lnTo>
                    <a:pt x="5310" y="1208"/>
                  </a:lnTo>
                  <a:lnTo>
                    <a:pt x="5325" y="1200"/>
                  </a:lnTo>
                  <a:lnTo>
                    <a:pt x="5325" y="1327"/>
                  </a:lnTo>
                  <a:lnTo>
                    <a:pt x="5325" y="1517"/>
                  </a:lnTo>
                  <a:lnTo>
                    <a:pt x="5340" y="1708"/>
                  </a:lnTo>
                  <a:lnTo>
                    <a:pt x="5340" y="1795"/>
                  </a:lnTo>
                  <a:lnTo>
                    <a:pt x="5340" y="1732"/>
                  </a:lnTo>
                  <a:lnTo>
                    <a:pt x="5355" y="1533"/>
                  </a:lnTo>
                  <a:lnTo>
                    <a:pt x="5355" y="1287"/>
                  </a:lnTo>
                  <a:lnTo>
                    <a:pt x="5355" y="1072"/>
                  </a:lnTo>
                  <a:lnTo>
                    <a:pt x="5370" y="1001"/>
                  </a:lnTo>
                  <a:lnTo>
                    <a:pt x="5370" y="1128"/>
                  </a:lnTo>
                  <a:lnTo>
                    <a:pt x="5370" y="1406"/>
                  </a:lnTo>
                  <a:lnTo>
                    <a:pt x="5385" y="1708"/>
                  </a:lnTo>
                  <a:lnTo>
                    <a:pt x="5385" y="1914"/>
                  </a:lnTo>
                  <a:lnTo>
                    <a:pt x="5385" y="1930"/>
                  </a:lnTo>
                  <a:lnTo>
                    <a:pt x="5400" y="1748"/>
                  </a:lnTo>
                  <a:lnTo>
                    <a:pt x="5400" y="1438"/>
                  </a:lnTo>
                  <a:lnTo>
                    <a:pt x="5400" y="1136"/>
                  </a:lnTo>
                  <a:lnTo>
                    <a:pt x="5415" y="945"/>
                  </a:lnTo>
                  <a:lnTo>
                    <a:pt x="5415" y="977"/>
                  </a:lnTo>
                  <a:lnTo>
                    <a:pt x="5415" y="1200"/>
                  </a:lnTo>
                  <a:lnTo>
                    <a:pt x="5430" y="1517"/>
                  </a:lnTo>
                </a:path>
              </a:pathLst>
            </a:custGeom>
            <a:noFill/>
            <a:ln w="0" cap="flat" cmpd="sng">
              <a:solidFill>
                <a:srgbClr val="891A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3" name="Freeform 8"/>
            <p:cNvSpPr/>
            <p:nvPr/>
          </p:nvSpPr>
          <p:spPr>
            <a:xfrm>
              <a:off x="4648" y="1222"/>
              <a:ext cx="539" cy="32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pathLst>
                <a:path w="1065" h="897">
                  <a:moveTo>
                    <a:pt x="0" y="484"/>
                  </a:moveTo>
                  <a:lnTo>
                    <a:pt x="0" y="762"/>
                  </a:lnTo>
                  <a:lnTo>
                    <a:pt x="0" y="897"/>
                  </a:lnTo>
                  <a:lnTo>
                    <a:pt x="15" y="826"/>
                  </a:lnTo>
                  <a:lnTo>
                    <a:pt x="15" y="580"/>
                  </a:lnTo>
                  <a:lnTo>
                    <a:pt x="15" y="294"/>
                  </a:lnTo>
                  <a:lnTo>
                    <a:pt x="30" y="63"/>
                  </a:lnTo>
                  <a:lnTo>
                    <a:pt x="30" y="0"/>
                  </a:lnTo>
                  <a:lnTo>
                    <a:pt x="30" y="103"/>
                  </a:lnTo>
                  <a:lnTo>
                    <a:pt x="45" y="333"/>
                  </a:lnTo>
                  <a:lnTo>
                    <a:pt x="45" y="580"/>
                  </a:lnTo>
                  <a:lnTo>
                    <a:pt x="45" y="723"/>
                  </a:lnTo>
                  <a:lnTo>
                    <a:pt x="60" y="715"/>
                  </a:lnTo>
                  <a:lnTo>
                    <a:pt x="60" y="588"/>
                  </a:lnTo>
                  <a:lnTo>
                    <a:pt x="60" y="405"/>
                  </a:lnTo>
                  <a:lnTo>
                    <a:pt x="75" y="286"/>
                  </a:lnTo>
                  <a:lnTo>
                    <a:pt x="75" y="238"/>
                  </a:lnTo>
                  <a:lnTo>
                    <a:pt x="75" y="278"/>
                  </a:lnTo>
                  <a:lnTo>
                    <a:pt x="90" y="333"/>
                  </a:lnTo>
                  <a:lnTo>
                    <a:pt x="90" y="389"/>
                  </a:lnTo>
                  <a:lnTo>
                    <a:pt x="90" y="421"/>
                  </a:lnTo>
                  <a:lnTo>
                    <a:pt x="105" y="453"/>
                  </a:lnTo>
                  <a:lnTo>
                    <a:pt x="105" y="484"/>
                  </a:lnTo>
                  <a:lnTo>
                    <a:pt x="105" y="516"/>
                  </a:lnTo>
                  <a:lnTo>
                    <a:pt x="120" y="516"/>
                  </a:lnTo>
                  <a:lnTo>
                    <a:pt x="120" y="476"/>
                  </a:lnTo>
                  <a:lnTo>
                    <a:pt x="120" y="397"/>
                  </a:lnTo>
                  <a:lnTo>
                    <a:pt x="135" y="325"/>
                  </a:lnTo>
                  <a:lnTo>
                    <a:pt x="135" y="278"/>
                  </a:lnTo>
                  <a:lnTo>
                    <a:pt x="135" y="294"/>
                  </a:lnTo>
                  <a:lnTo>
                    <a:pt x="150" y="373"/>
                  </a:lnTo>
                  <a:lnTo>
                    <a:pt x="150" y="468"/>
                  </a:lnTo>
                  <a:lnTo>
                    <a:pt x="150" y="532"/>
                  </a:lnTo>
                  <a:lnTo>
                    <a:pt x="165" y="524"/>
                  </a:lnTo>
                  <a:lnTo>
                    <a:pt x="165" y="460"/>
                  </a:lnTo>
                  <a:lnTo>
                    <a:pt x="165" y="373"/>
                  </a:lnTo>
                  <a:lnTo>
                    <a:pt x="180" y="325"/>
                  </a:lnTo>
                  <a:lnTo>
                    <a:pt x="180" y="333"/>
                  </a:lnTo>
                  <a:lnTo>
                    <a:pt x="180" y="397"/>
                  </a:lnTo>
                  <a:lnTo>
                    <a:pt x="195" y="460"/>
                  </a:lnTo>
                  <a:lnTo>
                    <a:pt x="195" y="500"/>
                  </a:lnTo>
                  <a:lnTo>
                    <a:pt x="195" y="484"/>
                  </a:lnTo>
                  <a:lnTo>
                    <a:pt x="210" y="413"/>
                  </a:lnTo>
                  <a:lnTo>
                    <a:pt x="210" y="349"/>
                  </a:lnTo>
                  <a:lnTo>
                    <a:pt x="210" y="325"/>
                  </a:lnTo>
                  <a:lnTo>
                    <a:pt x="225" y="365"/>
                  </a:lnTo>
                  <a:lnTo>
                    <a:pt x="225" y="429"/>
                  </a:lnTo>
                  <a:lnTo>
                    <a:pt x="225" y="492"/>
                  </a:lnTo>
                  <a:lnTo>
                    <a:pt x="240" y="492"/>
                  </a:lnTo>
                  <a:lnTo>
                    <a:pt x="240" y="453"/>
                  </a:lnTo>
                  <a:lnTo>
                    <a:pt x="240" y="373"/>
                  </a:lnTo>
                  <a:lnTo>
                    <a:pt x="255" y="325"/>
                  </a:lnTo>
                  <a:lnTo>
                    <a:pt x="255" y="333"/>
                  </a:lnTo>
                  <a:lnTo>
                    <a:pt x="255" y="397"/>
                  </a:lnTo>
                  <a:lnTo>
                    <a:pt x="270" y="476"/>
                  </a:lnTo>
                  <a:lnTo>
                    <a:pt x="270" y="524"/>
                  </a:lnTo>
                  <a:lnTo>
                    <a:pt x="270" y="516"/>
                  </a:lnTo>
                  <a:lnTo>
                    <a:pt x="285" y="453"/>
                  </a:lnTo>
                  <a:lnTo>
                    <a:pt x="285" y="357"/>
                  </a:lnTo>
                  <a:lnTo>
                    <a:pt x="285" y="302"/>
                  </a:lnTo>
                  <a:lnTo>
                    <a:pt x="300" y="302"/>
                  </a:lnTo>
                  <a:lnTo>
                    <a:pt x="300" y="357"/>
                  </a:lnTo>
                  <a:lnTo>
                    <a:pt x="300" y="429"/>
                  </a:lnTo>
                  <a:lnTo>
                    <a:pt x="315" y="476"/>
                  </a:lnTo>
                  <a:lnTo>
                    <a:pt x="315" y="484"/>
                  </a:lnTo>
                  <a:lnTo>
                    <a:pt x="315" y="453"/>
                  </a:lnTo>
                  <a:lnTo>
                    <a:pt x="330" y="413"/>
                  </a:lnTo>
                  <a:lnTo>
                    <a:pt x="330" y="405"/>
                  </a:lnTo>
                  <a:lnTo>
                    <a:pt x="330" y="429"/>
                  </a:lnTo>
                  <a:lnTo>
                    <a:pt x="345" y="445"/>
                  </a:lnTo>
                  <a:lnTo>
                    <a:pt x="345" y="413"/>
                  </a:lnTo>
                  <a:lnTo>
                    <a:pt x="360" y="349"/>
                  </a:lnTo>
                  <a:lnTo>
                    <a:pt x="360" y="310"/>
                  </a:lnTo>
                  <a:lnTo>
                    <a:pt x="360" y="317"/>
                  </a:lnTo>
                  <a:lnTo>
                    <a:pt x="375" y="373"/>
                  </a:lnTo>
                  <a:lnTo>
                    <a:pt x="375" y="453"/>
                  </a:lnTo>
                  <a:lnTo>
                    <a:pt x="375" y="524"/>
                  </a:lnTo>
                  <a:lnTo>
                    <a:pt x="390" y="540"/>
                  </a:lnTo>
                  <a:lnTo>
                    <a:pt x="390" y="500"/>
                  </a:lnTo>
                  <a:lnTo>
                    <a:pt x="390" y="429"/>
                  </a:lnTo>
                  <a:lnTo>
                    <a:pt x="405" y="365"/>
                  </a:lnTo>
                  <a:lnTo>
                    <a:pt x="405" y="333"/>
                  </a:lnTo>
                  <a:lnTo>
                    <a:pt x="420" y="349"/>
                  </a:lnTo>
                  <a:lnTo>
                    <a:pt x="420" y="381"/>
                  </a:lnTo>
                  <a:lnTo>
                    <a:pt x="420" y="413"/>
                  </a:lnTo>
                  <a:lnTo>
                    <a:pt x="435" y="445"/>
                  </a:lnTo>
                  <a:lnTo>
                    <a:pt x="435" y="468"/>
                  </a:lnTo>
                  <a:lnTo>
                    <a:pt x="435" y="492"/>
                  </a:lnTo>
                  <a:lnTo>
                    <a:pt x="450" y="484"/>
                  </a:lnTo>
                  <a:lnTo>
                    <a:pt x="450" y="445"/>
                  </a:lnTo>
                  <a:lnTo>
                    <a:pt x="450" y="397"/>
                  </a:lnTo>
                  <a:lnTo>
                    <a:pt x="465" y="357"/>
                  </a:lnTo>
                  <a:lnTo>
                    <a:pt x="465" y="333"/>
                  </a:lnTo>
                  <a:lnTo>
                    <a:pt x="465" y="341"/>
                  </a:lnTo>
                  <a:lnTo>
                    <a:pt x="480" y="381"/>
                  </a:lnTo>
                  <a:lnTo>
                    <a:pt x="480" y="429"/>
                  </a:lnTo>
                  <a:lnTo>
                    <a:pt x="480" y="468"/>
                  </a:lnTo>
                  <a:lnTo>
                    <a:pt x="495" y="484"/>
                  </a:lnTo>
                  <a:lnTo>
                    <a:pt x="495" y="476"/>
                  </a:lnTo>
                  <a:lnTo>
                    <a:pt x="495" y="445"/>
                  </a:lnTo>
                  <a:lnTo>
                    <a:pt x="510" y="413"/>
                  </a:lnTo>
                  <a:lnTo>
                    <a:pt x="510" y="381"/>
                  </a:lnTo>
                  <a:lnTo>
                    <a:pt x="510" y="365"/>
                  </a:lnTo>
                  <a:lnTo>
                    <a:pt x="525" y="365"/>
                  </a:lnTo>
                  <a:lnTo>
                    <a:pt x="525" y="381"/>
                  </a:lnTo>
                  <a:lnTo>
                    <a:pt x="525" y="405"/>
                  </a:lnTo>
                  <a:lnTo>
                    <a:pt x="540" y="421"/>
                  </a:lnTo>
                  <a:lnTo>
                    <a:pt x="540" y="437"/>
                  </a:lnTo>
                  <a:lnTo>
                    <a:pt x="540" y="453"/>
                  </a:lnTo>
                  <a:lnTo>
                    <a:pt x="555" y="468"/>
                  </a:lnTo>
                  <a:lnTo>
                    <a:pt x="555" y="445"/>
                  </a:lnTo>
                  <a:lnTo>
                    <a:pt x="570" y="405"/>
                  </a:lnTo>
                  <a:lnTo>
                    <a:pt x="570" y="349"/>
                  </a:lnTo>
                  <a:lnTo>
                    <a:pt x="570" y="317"/>
                  </a:lnTo>
                  <a:lnTo>
                    <a:pt x="585" y="325"/>
                  </a:lnTo>
                  <a:lnTo>
                    <a:pt x="585" y="373"/>
                  </a:lnTo>
                  <a:lnTo>
                    <a:pt x="585" y="453"/>
                  </a:lnTo>
                  <a:lnTo>
                    <a:pt x="600" y="524"/>
                  </a:lnTo>
                  <a:lnTo>
                    <a:pt x="600" y="548"/>
                  </a:lnTo>
                  <a:lnTo>
                    <a:pt x="600" y="508"/>
                  </a:lnTo>
                  <a:lnTo>
                    <a:pt x="615" y="429"/>
                  </a:lnTo>
                  <a:lnTo>
                    <a:pt x="615" y="341"/>
                  </a:lnTo>
                  <a:lnTo>
                    <a:pt x="615" y="286"/>
                  </a:lnTo>
                  <a:lnTo>
                    <a:pt x="630" y="294"/>
                  </a:lnTo>
                  <a:lnTo>
                    <a:pt x="630" y="349"/>
                  </a:lnTo>
                  <a:lnTo>
                    <a:pt x="630" y="429"/>
                  </a:lnTo>
                  <a:lnTo>
                    <a:pt x="645" y="500"/>
                  </a:lnTo>
                  <a:lnTo>
                    <a:pt x="645" y="516"/>
                  </a:lnTo>
                  <a:lnTo>
                    <a:pt x="645" y="492"/>
                  </a:lnTo>
                  <a:lnTo>
                    <a:pt x="660" y="429"/>
                  </a:lnTo>
                  <a:lnTo>
                    <a:pt x="660" y="373"/>
                  </a:lnTo>
                  <a:lnTo>
                    <a:pt x="660" y="349"/>
                  </a:lnTo>
                  <a:lnTo>
                    <a:pt x="675" y="365"/>
                  </a:lnTo>
                  <a:lnTo>
                    <a:pt x="675" y="405"/>
                  </a:lnTo>
                  <a:lnTo>
                    <a:pt x="675" y="437"/>
                  </a:lnTo>
                  <a:lnTo>
                    <a:pt x="690" y="445"/>
                  </a:lnTo>
                  <a:lnTo>
                    <a:pt x="690" y="429"/>
                  </a:lnTo>
                  <a:lnTo>
                    <a:pt x="690" y="397"/>
                  </a:lnTo>
                  <a:lnTo>
                    <a:pt x="705" y="373"/>
                  </a:lnTo>
                  <a:lnTo>
                    <a:pt x="705" y="381"/>
                  </a:lnTo>
                  <a:lnTo>
                    <a:pt x="705" y="421"/>
                  </a:lnTo>
                  <a:lnTo>
                    <a:pt x="720" y="460"/>
                  </a:lnTo>
                  <a:lnTo>
                    <a:pt x="720" y="484"/>
                  </a:lnTo>
                  <a:lnTo>
                    <a:pt x="720" y="468"/>
                  </a:lnTo>
                  <a:lnTo>
                    <a:pt x="735" y="421"/>
                  </a:lnTo>
                  <a:lnTo>
                    <a:pt x="735" y="365"/>
                  </a:lnTo>
                  <a:lnTo>
                    <a:pt x="735" y="333"/>
                  </a:lnTo>
                  <a:lnTo>
                    <a:pt x="750" y="341"/>
                  </a:lnTo>
                  <a:lnTo>
                    <a:pt x="750" y="373"/>
                  </a:lnTo>
                  <a:lnTo>
                    <a:pt x="750" y="429"/>
                  </a:lnTo>
                  <a:lnTo>
                    <a:pt x="765" y="476"/>
                  </a:lnTo>
                  <a:lnTo>
                    <a:pt x="765" y="492"/>
                  </a:lnTo>
                  <a:lnTo>
                    <a:pt x="765" y="476"/>
                  </a:lnTo>
                  <a:lnTo>
                    <a:pt x="780" y="445"/>
                  </a:lnTo>
                  <a:lnTo>
                    <a:pt x="780" y="397"/>
                  </a:lnTo>
                  <a:lnTo>
                    <a:pt x="780" y="373"/>
                  </a:lnTo>
                  <a:lnTo>
                    <a:pt x="795" y="365"/>
                  </a:lnTo>
                  <a:lnTo>
                    <a:pt x="795" y="373"/>
                  </a:lnTo>
                  <a:lnTo>
                    <a:pt x="795" y="397"/>
                  </a:lnTo>
                  <a:lnTo>
                    <a:pt x="810" y="413"/>
                  </a:lnTo>
                  <a:lnTo>
                    <a:pt x="810" y="429"/>
                  </a:lnTo>
                  <a:lnTo>
                    <a:pt x="825" y="437"/>
                  </a:lnTo>
                  <a:lnTo>
                    <a:pt x="840" y="429"/>
                  </a:lnTo>
                  <a:lnTo>
                    <a:pt x="840" y="437"/>
                  </a:lnTo>
                  <a:lnTo>
                    <a:pt x="840" y="421"/>
                  </a:lnTo>
                  <a:lnTo>
                    <a:pt x="855" y="397"/>
                  </a:lnTo>
                  <a:lnTo>
                    <a:pt x="855" y="365"/>
                  </a:lnTo>
                  <a:lnTo>
                    <a:pt x="855" y="349"/>
                  </a:lnTo>
                  <a:lnTo>
                    <a:pt x="870" y="357"/>
                  </a:lnTo>
                  <a:lnTo>
                    <a:pt x="870" y="397"/>
                  </a:lnTo>
                  <a:lnTo>
                    <a:pt x="870" y="453"/>
                  </a:lnTo>
                  <a:lnTo>
                    <a:pt x="885" y="492"/>
                  </a:lnTo>
                  <a:lnTo>
                    <a:pt x="885" y="508"/>
                  </a:lnTo>
                  <a:lnTo>
                    <a:pt x="885" y="476"/>
                  </a:lnTo>
                  <a:lnTo>
                    <a:pt x="900" y="413"/>
                  </a:lnTo>
                  <a:lnTo>
                    <a:pt x="900" y="357"/>
                  </a:lnTo>
                  <a:lnTo>
                    <a:pt x="900" y="317"/>
                  </a:lnTo>
                  <a:lnTo>
                    <a:pt x="915" y="325"/>
                  </a:lnTo>
                  <a:lnTo>
                    <a:pt x="915" y="373"/>
                  </a:lnTo>
                  <a:lnTo>
                    <a:pt x="915" y="437"/>
                  </a:lnTo>
                  <a:lnTo>
                    <a:pt x="930" y="484"/>
                  </a:lnTo>
                  <a:lnTo>
                    <a:pt x="930" y="500"/>
                  </a:lnTo>
                  <a:lnTo>
                    <a:pt x="930" y="476"/>
                  </a:lnTo>
                  <a:lnTo>
                    <a:pt x="945" y="429"/>
                  </a:lnTo>
                  <a:lnTo>
                    <a:pt x="945" y="373"/>
                  </a:lnTo>
                  <a:lnTo>
                    <a:pt x="945" y="349"/>
                  </a:lnTo>
                  <a:lnTo>
                    <a:pt x="960" y="357"/>
                  </a:lnTo>
                  <a:lnTo>
                    <a:pt x="960" y="389"/>
                  </a:lnTo>
                  <a:lnTo>
                    <a:pt x="960" y="421"/>
                  </a:lnTo>
                  <a:lnTo>
                    <a:pt x="975" y="453"/>
                  </a:lnTo>
                  <a:lnTo>
                    <a:pt x="975" y="437"/>
                  </a:lnTo>
                  <a:lnTo>
                    <a:pt x="990" y="413"/>
                  </a:lnTo>
                  <a:lnTo>
                    <a:pt x="990" y="405"/>
                  </a:lnTo>
                  <a:lnTo>
                    <a:pt x="990" y="397"/>
                  </a:lnTo>
                  <a:lnTo>
                    <a:pt x="1005" y="405"/>
                  </a:lnTo>
                  <a:lnTo>
                    <a:pt x="1005" y="421"/>
                  </a:lnTo>
                  <a:lnTo>
                    <a:pt x="1020" y="421"/>
                  </a:lnTo>
                  <a:lnTo>
                    <a:pt x="1020" y="405"/>
                  </a:lnTo>
                  <a:lnTo>
                    <a:pt x="1035" y="413"/>
                  </a:lnTo>
                  <a:lnTo>
                    <a:pt x="1050" y="421"/>
                  </a:lnTo>
                  <a:lnTo>
                    <a:pt x="1050" y="429"/>
                  </a:lnTo>
                  <a:lnTo>
                    <a:pt x="1065" y="421"/>
                  </a:lnTo>
                  <a:lnTo>
                    <a:pt x="1065" y="413"/>
                  </a:lnTo>
                </a:path>
              </a:pathLst>
            </a:custGeom>
            <a:noFill/>
            <a:ln w="0" cap="flat" cmpd="sng">
              <a:solidFill>
                <a:srgbClr val="891A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6443663" y="5091113"/>
            <a:ext cx="2303462" cy="1130300"/>
            <a:chOff x="4241" y="3162"/>
            <a:chExt cx="1224" cy="712"/>
          </a:xfrm>
        </p:grpSpPr>
        <p:sp>
          <p:nvSpPr>
            <p:cNvPr id="19465" name="Text Box 10"/>
            <p:cNvSpPr txBox="1"/>
            <p:nvPr/>
          </p:nvSpPr>
          <p:spPr>
            <a:xfrm>
              <a:off x="4468" y="3162"/>
              <a:ext cx="997" cy="7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lnSpc>
                  <a:spcPct val="80000"/>
                </a:lnSpc>
                <a:spcBef>
                  <a:spcPct val="50000"/>
                </a:spcBef>
                <a:buClrTx/>
                <a:buFont typeface="Wingdings" panose="05000000000000000000" pitchFamily="2" charset="2"/>
                <a:buNone/>
              </a:pPr>
              <a:r>
                <a:rPr lang="en-US" altLang="zh-CN" sz="2000" b="1" dirty="0">
                  <a:solidFill>
                    <a:srgbClr val="A50021"/>
                  </a:solidFill>
                  <a:latin typeface="Calibri" panose="020F0502020204030204" pitchFamily="34" charset="0"/>
                </a:rPr>
                <a:t>QIMT</a:t>
              </a:r>
              <a:endParaRPr lang="en-US" altLang="zh-CN" sz="2000" b="1" dirty="0">
                <a:solidFill>
                  <a:srgbClr val="A50021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buClrTx/>
                <a:buFont typeface="Wingdings" panose="05000000000000000000" pitchFamily="2" charset="2"/>
                <a:buNone/>
              </a:pPr>
              <a:r>
                <a:rPr lang="en-US" altLang="zh-CN" sz="2000" b="1" dirty="0">
                  <a:solidFill>
                    <a:srgbClr val="A50021"/>
                  </a:solidFill>
                  <a:latin typeface="Calibri" panose="020F0502020204030204" pitchFamily="34" charset="0"/>
                </a:rPr>
                <a:t>QAS/PWA</a:t>
              </a:r>
              <a:endParaRPr lang="en-US" altLang="zh-CN" sz="2000" b="1" dirty="0">
                <a:solidFill>
                  <a:srgbClr val="A50021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buClrTx/>
                <a:buFont typeface="Wingdings" panose="05000000000000000000" pitchFamily="2" charset="2"/>
                <a:buNone/>
              </a:pPr>
              <a:r>
                <a:rPr lang="en-US" altLang="zh-CN" sz="2000" b="1" dirty="0">
                  <a:solidFill>
                    <a:srgbClr val="800000"/>
                  </a:solidFill>
                  <a:latin typeface="Calibri" panose="020F0502020204030204" pitchFamily="34" charset="0"/>
                </a:rPr>
                <a:t>ELAXTO</a:t>
              </a:r>
              <a:endParaRPr lang="en-US" altLang="zh-CN" sz="2000" b="1" dirty="0">
                <a:solidFill>
                  <a:srgbClr val="8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9466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1" y="3203"/>
              <a:ext cx="263" cy="1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7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1" y="3430"/>
              <a:ext cx="263" cy="1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8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1" y="3657"/>
              <a:ext cx="263" cy="17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69" name="Rectangle 14"/>
          <p:cNvSpPr/>
          <p:nvPr/>
        </p:nvSpPr>
        <p:spPr>
          <a:xfrm>
            <a:off x="1547813" y="-26987"/>
            <a:ext cx="6753225" cy="6207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ClrTx/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意大利百胜医疗集团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600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35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charRg st="35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Sottotitolo 2"/>
          <p:cNvSpPr txBox="1"/>
          <p:nvPr/>
        </p:nvSpPr>
        <p:spPr>
          <a:xfrm>
            <a:off x="106363" y="3476625"/>
            <a:ext cx="865187" cy="312738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 anchorCtr="0"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en-US" sz="1400" dirty="0">
                <a:solidFill>
                  <a:srgbClr val="4F81BD"/>
                </a:solidFill>
                <a:latin typeface="Arial" panose="020B0604020202020204" pitchFamily="34" charset="0"/>
              </a:rPr>
              <a:t>Mid-End</a:t>
            </a:r>
            <a:endParaRPr lang="it-IT" altLang="en-US" sz="1400" dirty="0">
              <a:solidFill>
                <a:srgbClr val="4F81BD"/>
              </a:solidFill>
              <a:latin typeface="Arial" panose="020B0604020202020204" pitchFamily="34" charset="0"/>
            </a:endParaRPr>
          </a:p>
        </p:txBody>
      </p:sp>
      <p:sp>
        <p:nvSpPr>
          <p:cNvPr id="98306" name="Titolo 1"/>
          <p:cNvSpPr txBox="1"/>
          <p:nvPr/>
        </p:nvSpPr>
        <p:spPr bwMode="auto">
          <a:xfrm>
            <a:off x="1252538" y="44450"/>
            <a:ext cx="72675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fontAlgn="auto"/>
            <a:r>
              <a:rPr lang="it-IT" sz="3200" b="1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 charset="0"/>
                <a:ea typeface="MS PGothic" panose="020B0600070205080204" pitchFamily="34" charset="-128"/>
                <a:cs typeface="+mn-cs"/>
                <a:sym typeface="Helvetica Light" charset="0"/>
              </a:rPr>
              <a:t>Cart-Based Product Portfolio </a:t>
            </a:r>
            <a:r>
              <a:rPr lang="it-IT" sz="3200" b="1" noProof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 charset="0"/>
                <a:ea typeface="MS PGothic" panose="020B0600070205080204" pitchFamily="34" charset="-128"/>
                <a:cs typeface="+mn-cs"/>
                <a:sym typeface="Helvetica Light" charset="0"/>
              </a:rPr>
              <a:t>2016</a:t>
            </a:r>
            <a:endParaRPr lang="it-IT" sz="3200" b="1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 charset="0"/>
              <a:ea typeface="MS PGothic" panose="020B0600070205080204" pitchFamily="34" charset="-128"/>
              <a:sym typeface="Helvetica Light" charset="0"/>
            </a:endParaRPr>
          </a:p>
        </p:txBody>
      </p:sp>
      <p:sp>
        <p:nvSpPr>
          <p:cNvPr id="5" name="Sottotitolo 2"/>
          <p:cNvSpPr txBox="1"/>
          <p:nvPr/>
        </p:nvSpPr>
        <p:spPr>
          <a:xfrm>
            <a:off x="163513" y="1608138"/>
            <a:ext cx="939800" cy="252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it-IT" sz="1400" noProof="1" dirty="0">
                <a:solidFill>
                  <a:srgbClr val="4F81B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High-End</a:t>
            </a:r>
            <a:endParaRPr lang="it-IT" sz="1400" noProof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3" descr="C:\Users\luisfernando.rojas\Documents\Presentaciones\WWSM\WWSM 2013\MLTwice eHD VistaFrontaleTastiera VNOOOOOOOOOOOOO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9963" y="1052513"/>
            <a:ext cx="950912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4" descr="C:\Users\luisfernando.rojas\Documents\Presentaciones\WWSM\WWSM 2013\MLSevenFront3-4sxScont4img eHD00000000000000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0" y="2925763"/>
            <a:ext cx="877888" cy="1385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Sottotitolo 2"/>
          <p:cNvSpPr txBox="1"/>
          <p:nvPr/>
        </p:nvSpPr>
        <p:spPr>
          <a:xfrm>
            <a:off x="1908175" y="6332538"/>
            <a:ext cx="2152650" cy="336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en-US" sz="1400" dirty="0">
                <a:solidFill>
                  <a:schemeClr val="accent1"/>
                </a:solidFill>
                <a:latin typeface="Calibri" panose="020F0502020204030204" pitchFamily="34" charset="0"/>
              </a:rPr>
              <a:t>MyLab40 eHD</a:t>
            </a:r>
            <a:endParaRPr lang="it-IT" altLang="en-US" sz="1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0487" name="Sottotitolo 2"/>
          <p:cNvSpPr txBox="1"/>
          <p:nvPr/>
        </p:nvSpPr>
        <p:spPr>
          <a:xfrm>
            <a:off x="6451600" y="3354388"/>
            <a:ext cx="2152650" cy="334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en-US" sz="1400">
                <a:solidFill>
                  <a:schemeClr val="accent1"/>
                </a:solidFill>
                <a:latin typeface="Calibri" panose="020F0502020204030204" pitchFamily="34" charset="0"/>
              </a:rPr>
              <a:t>MyLabClassC</a:t>
            </a:r>
            <a:endParaRPr lang="it-IT" altLang="en-US" sz="1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0488" name="Sottotitolo 2"/>
          <p:cNvSpPr txBox="1"/>
          <p:nvPr/>
        </p:nvSpPr>
        <p:spPr>
          <a:xfrm>
            <a:off x="2060575" y="4292600"/>
            <a:ext cx="2151063" cy="288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en-US" sz="1400" dirty="0">
                <a:solidFill>
                  <a:schemeClr val="accent1"/>
                </a:solidFill>
                <a:latin typeface="Calibri" panose="020F0502020204030204" pitchFamily="34" charset="0"/>
              </a:rPr>
              <a:t>MyLabSeven eHD</a:t>
            </a:r>
            <a:endParaRPr lang="it-IT" altLang="en-US" sz="1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0489" name="Sottotitolo 2"/>
          <p:cNvSpPr txBox="1"/>
          <p:nvPr/>
        </p:nvSpPr>
        <p:spPr>
          <a:xfrm>
            <a:off x="2984500" y="2422525"/>
            <a:ext cx="2152650" cy="287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en-US" sz="1400" dirty="0">
                <a:solidFill>
                  <a:schemeClr val="accent1"/>
                </a:solidFill>
                <a:latin typeface="Calibri" panose="020F0502020204030204" pitchFamily="34" charset="0"/>
              </a:rPr>
              <a:t>MyLabTwice eHD CL</a:t>
            </a:r>
            <a:endParaRPr lang="it-IT" altLang="en-US" sz="1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20490" name="Group 43"/>
          <p:cNvGrpSpPr/>
          <p:nvPr/>
        </p:nvGrpSpPr>
        <p:grpSpPr>
          <a:xfrm>
            <a:off x="3421063" y="2890838"/>
            <a:ext cx="719137" cy="325437"/>
            <a:chOff x="1565" y="1957"/>
            <a:chExt cx="453" cy="205"/>
          </a:xfrm>
        </p:grpSpPr>
        <p:pic>
          <p:nvPicPr>
            <p:cNvPr id="20491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5" y="2075"/>
              <a:ext cx="453" cy="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2" name="Immagin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5" y="1957"/>
              <a:ext cx="317" cy="112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3" name="Connettore 1 2"/>
          <p:cNvCxnSpPr/>
          <p:nvPr/>
        </p:nvCxnSpPr>
        <p:spPr>
          <a:xfrm>
            <a:off x="395288" y="4797425"/>
            <a:ext cx="835342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1 2"/>
          <p:cNvCxnSpPr/>
          <p:nvPr/>
        </p:nvCxnSpPr>
        <p:spPr>
          <a:xfrm>
            <a:off x="395288" y="2781300"/>
            <a:ext cx="835342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5" name="Group 44"/>
          <p:cNvGrpSpPr/>
          <p:nvPr/>
        </p:nvGrpSpPr>
        <p:grpSpPr>
          <a:xfrm>
            <a:off x="3276600" y="4941888"/>
            <a:ext cx="719138" cy="325437"/>
            <a:chOff x="1565" y="1957"/>
            <a:chExt cx="453" cy="205"/>
          </a:xfrm>
        </p:grpSpPr>
        <p:pic>
          <p:nvPicPr>
            <p:cNvPr id="20496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5" y="2075"/>
              <a:ext cx="453" cy="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7" name="Immagin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5" y="1957"/>
              <a:ext cx="317" cy="1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498" name="Group 47"/>
          <p:cNvGrpSpPr/>
          <p:nvPr/>
        </p:nvGrpSpPr>
        <p:grpSpPr>
          <a:xfrm>
            <a:off x="4500563" y="1701800"/>
            <a:ext cx="719137" cy="325438"/>
            <a:chOff x="1565" y="1957"/>
            <a:chExt cx="453" cy="205"/>
          </a:xfrm>
        </p:grpSpPr>
        <p:pic>
          <p:nvPicPr>
            <p:cNvPr id="20499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5" y="2075"/>
              <a:ext cx="453" cy="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00" name="Immagin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5" y="1957"/>
              <a:ext cx="317" cy="1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01" name="Picture 4" descr="C:\Users\luisfernando.rojas\Documents\Presentaciones\WWSM\WWSM 2013\MLSevenFront3-4sxScont4img eHD00000000000000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5" y="2636838"/>
            <a:ext cx="877888" cy="1385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2" name="Sottotitolo 2"/>
          <p:cNvSpPr txBox="1"/>
          <p:nvPr/>
        </p:nvSpPr>
        <p:spPr>
          <a:xfrm>
            <a:off x="4221163" y="4005263"/>
            <a:ext cx="2151062" cy="288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en-US" sz="1400" dirty="0">
                <a:solidFill>
                  <a:schemeClr val="accent1"/>
                </a:solidFill>
                <a:latin typeface="Calibri" panose="020F0502020204030204" pitchFamily="34" charset="0"/>
              </a:rPr>
              <a:t>MyLabSeven eHD CL</a:t>
            </a:r>
            <a:endParaRPr lang="it-IT" altLang="en-US" sz="1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20503" name="Group 52"/>
          <p:cNvGrpSpPr/>
          <p:nvPr/>
        </p:nvGrpSpPr>
        <p:grpSpPr>
          <a:xfrm>
            <a:off x="5795963" y="3068638"/>
            <a:ext cx="719137" cy="325437"/>
            <a:chOff x="1565" y="1957"/>
            <a:chExt cx="453" cy="205"/>
          </a:xfrm>
        </p:grpSpPr>
        <p:pic>
          <p:nvPicPr>
            <p:cNvPr id="20504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5" y="2075"/>
              <a:ext cx="453" cy="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05" name="Immagin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5" y="1957"/>
              <a:ext cx="317" cy="1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06" name="Picture 2" descr="http://www.esaote.com/media/images/products/mlClassC_0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9525" y="1844675"/>
            <a:ext cx="2173288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7" name="Picture 2" descr="C:\Users\luisfernando.rojas\Documents\Presentaciones\WWSM\WWSM 2013\MyLab40 eHD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8738" y="4979988"/>
            <a:ext cx="749300" cy="1401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8" name="Picture 5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538" y="1052513"/>
            <a:ext cx="719137" cy="677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09" name="Group 59"/>
          <p:cNvGrpSpPr/>
          <p:nvPr/>
        </p:nvGrpSpPr>
        <p:grpSpPr>
          <a:xfrm>
            <a:off x="5651500" y="2420938"/>
            <a:ext cx="719138" cy="677862"/>
            <a:chOff x="4876" y="1071"/>
            <a:chExt cx="453" cy="427"/>
          </a:xfrm>
        </p:grpSpPr>
        <p:sp>
          <p:nvSpPr>
            <p:cNvPr id="20510" name="Rectangle 58"/>
            <p:cNvSpPr/>
            <p:nvPr/>
          </p:nvSpPr>
          <p:spPr>
            <a:xfrm>
              <a:off x="4876" y="1117"/>
              <a:ext cx="408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pic>
          <p:nvPicPr>
            <p:cNvPr id="20511" name="Picture 5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6" y="1071"/>
              <a:ext cx="453" cy="42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512" name="Sottotitolo 2"/>
          <p:cNvSpPr txBox="1"/>
          <p:nvPr/>
        </p:nvSpPr>
        <p:spPr>
          <a:xfrm>
            <a:off x="106363" y="5421313"/>
            <a:ext cx="1162050" cy="31115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 anchorCtr="0"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en-US" sz="1400" dirty="0">
                <a:solidFill>
                  <a:srgbClr val="4F81BD"/>
                </a:solidFill>
                <a:latin typeface="Arial" panose="020B0604020202020204" pitchFamily="34" charset="0"/>
              </a:rPr>
              <a:t>Low-End</a:t>
            </a:r>
            <a:endParaRPr lang="it-IT" altLang="en-US" sz="1400" dirty="0">
              <a:solidFill>
                <a:srgbClr val="4F81BD"/>
              </a:solidFill>
              <a:latin typeface="Arial" panose="020B0604020202020204" pitchFamily="34" charset="0"/>
            </a:endParaRPr>
          </a:p>
        </p:txBody>
      </p:sp>
      <p:pic>
        <p:nvPicPr>
          <p:cNvPr id="2051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3863" y="4581525"/>
            <a:ext cx="947737" cy="1528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3488" y="3429000"/>
            <a:ext cx="814387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5" name="Sottotitolo 2"/>
          <p:cNvSpPr txBox="1"/>
          <p:nvPr/>
        </p:nvSpPr>
        <p:spPr>
          <a:xfrm>
            <a:off x="754063" y="4741863"/>
            <a:ext cx="2151062" cy="288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en-US" sz="1400" dirty="0">
                <a:solidFill>
                  <a:schemeClr val="accent1"/>
                </a:solidFill>
                <a:latin typeface="Calibri" panose="020F0502020204030204" pitchFamily="34" charset="0"/>
              </a:rPr>
              <a:t>MyLabSix CL</a:t>
            </a:r>
            <a:endParaRPr lang="it-IT" altLang="en-US" sz="1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0516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6900" y="3246438"/>
            <a:ext cx="719138" cy="67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7" name="Sottotitolo 2"/>
          <p:cNvSpPr txBox="1"/>
          <p:nvPr/>
        </p:nvSpPr>
        <p:spPr>
          <a:xfrm>
            <a:off x="3644900" y="6043613"/>
            <a:ext cx="2151063" cy="288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en-US" sz="1400" dirty="0">
                <a:solidFill>
                  <a:schemeClr val="accent1"/>
                </a:solidFill>
                <a:latin typeface="Calibri" panose="020F0502020204030204" pitchFamily="34" charset="0"/>
              </a:rPr>
              <a:t>MyLabSix</a:t>
            </a:r>
            <a:endParaRPr lang="it-IT" altLang="en-US" sz="1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1063" y="1958975"/>
            <a:ext cx="2952750" cy="46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sz="1400" noProof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MyLab8 EXP</a:t>
            </a:r>
            <a:endParaRPr lang="en-US" sz="1400" noProof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 fontAlgn="auto"/>
            <a:r>
              <a:rPr lang="en-US" sz="1050" noProof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(available </a:t>
            </a:r>
            <a:r>
              <a:rPr lang="en-US" sz="1050" noProof="1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from Summer 2016)</a:t>
            </a:r>
            <a:endParaRPr lang="en-US" sz="1050" noProof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0519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163" y="4037013"/>
            <a:ext cx="827087" cy="60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466725" y="2759075"/>
            <a:ext cx="2952750" cy="46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sz="1400" noProof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MyLab8</a:t>
            </a:r>
            <a:endParaRPr lang="en-US" sz="1400" noProof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 fontAlgn="auto"/>
            <a:r>
              <a:rPr lang="en-US" sz="1050" noProof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(available </a:t>
            </a:r>
            <a:r>
              <a:rPr lang="en-US" sz="1050" noProof="1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from Summer 2016)</a:t>
            </a:r>
            <a:endParaRPr lang="en-US" sz="1050" noProof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0521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4800" y="728663"/>
            <a:ext cx="82867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2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038" y="1974850"/>
            <a:ext cx="82867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3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575" y="560388"/>
            <a:ext cx="971550" cy="1541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4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6375" y="1268413"/>
            <a:ext cx="1008063" cy="1589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5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2225" y="1331913"/>
            <a:ext cx="666750" cy="33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1793" name="组合 1"/>
          <p:cNvGrpSpPr/>
          <p:nvPr/>
        </p:nvGrpSpPr>
        <p:grpSpPr>
          <a:xfrm>
            <a:off x="6634163" y="1927225"/>
            <a:ext cx="2293937" cy="758825"/>
            <a:chOff x="6591783" y="812800"/>
            <a:chExt cx="2294455" cy="758825"/>
          </a:xfrm>
        </p:grpSpPr>
        <p:sp>
          <p:nvSpPr>
            <p:cNvPr id="161794" name="Text Box 21"/>
            <p:cNvSpPr txBox="1"/>
            <p:nvPr/>
          </p:nvSpPr>
          <p:spPr>
            <a:xfrm>
              <a:off x="7758917" y="947737"/>
              <a:ext cx="1127321" cy="4889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en-US" sz="2600" b="1" i="1" dirty="0" err="1">
                  <a:solidFill>
                    <a:srgbClr val="85C8CD"/>
                  </a:solidFill>
                  <a:latin typeface="Verdana" panose="020B0604030504040204" pitchFamily="34" charset="0"/>
                </a:rPr>
                <a:t>WiFi</a:t>
              </a:r>
              <a:endParaRPr lang="nl-NL" altLang="en-US" sz="2600" b="1" i="1" dirty="0">
                <a:solidFill>
                  <a:srgbClr val="85C8CD"/>
                </a:solidFill>
                <a:latin typeface="Verdana" panose="020B0604030504040204" pitchFamily="34" charset="0"/>
              </a:endParaRPr>
            </a:p>
          </p:txBody>
        </p:sp>
        <p:pic>
          <p:nvPicPr>
            <p:cNvPr id="161795" name="Picture 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591783" y="812800"/>
              <a:ext cx="1162252" cy="75882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61796" name="Picture 2" descr="E:\Esaote Products And Technologie Update\MA\MLAlpha3-4sxcar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060575"/>
            <a:ext cx="2870200" cy="383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797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13" y="4378325"/>
            <a:ext cx="1422400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798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25" y="1298575"/>
            <a:ext cx="2017713" cy="52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799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25" y="2279650"/>
            <a:ext cx="2322513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800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4950" y="990600"/>
            <a:ext cx="2112963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801" name="Picture 30"/>
          <p:cNvPicPr>
            <a:picLocks noChangeAspect="1"/>
          </p:cNvPicPr>
          <p:nvPr/>
        </p:nvPicPr>
        <p:blipFill>
          <a:blip r:embed="rId7"/>
          <a:srcRect r="21407"/>
          <a:stretch>
            <a:fillRect/>
          </a:stretch>
        </p:blipFill>
        <p:spPr>
          <a:xfrm>
            <a:off x="6832600" y="5102225"/>
            <a:ext cx="2160588" cy="81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802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125" y="3224213"/>
            <a:ext cx="2135188" cy="7635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1803" name="组合 15"/>
          <p:cNvGrpSpPr/>
          <p:nvPr/>
        </p:nvGrpSpPr>
        <p:grpSpPr>
          <a:xfrm>
            <a:off x="6711950" y="3987800"/>
            <a:ext cx="2281238" cy="1023938"/>
            <a:chOff x="6582811" y="4572795"/>
            <a:chExt cx="2282298" cy="1023938"/>
          </a:xfrm>
        </p:grpSpPr>
        <p:pic>
          <p:nvPicPr>
            <p:cNvPr id="161804" name="Picture 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82811" y="4572795"/>
              <a:ext cx="1297213" cy="5397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1805" name="Pictur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17058" y="5112545"/>
              <a:ext cx="1448051" cy="4841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1806" name="Text Box 19"/>
            <p:cNvSpPr txBox="1"/>
            <p:nvPr/>
          </p:nvSpPr>
          <p:spPr>
            <a:xfrm>
              <a:off x="7709209" y="4674395"/>
              <a:ext cx="431875" cy="3365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en-US" sz="1600" b="1" dirty="0">
                  <a:latin typeface="Arial" panose="020B0604020202020204" pitchFamily="34" charset="0"/>
                </a:rPr>
                <a:t>&amp;</a:t>
              </a:r>
              <a:endParaRPr lang="nl-NL" altLang="en-US" sz="1600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161807" name="Picture 15"/>
          <p:cNvPicPr>
            <a:picLocks noChangeAspect="1"/>
          </p:cNvPicPr>
          <p:nvPr/>
        </p:nvPicPr>
        <p:blipFill>
          <a:blip r:embed="rId11"/>
          <a:srcRect l="50842" t="31108"/>
          <a:stretch>
            <a:fillRect/>
          </a:stretch>
        </p:blipFill>
        <p:spPr>
          <a:xfrm>
            <a:off x="898525" y="5180013"/>
            <a:ext cx="1568450" cy="72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12"/>
          <a:srcRect l="10184" t="25819" r="72112" b="55942"/>
          <a:stretch>
            <a:fillRect/>
          </a:stretch>
        </p:blipFill>
        <p:spPr>
          <a:xfrm>
            <a:off x="3910013" y="776288"/>
            <a:ext cx="1795462" cy="104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1809" name="标题 1"/>
          <p:cNvSpPr txBox="1"/>
          <p:nvPr/>
        </p:nvSpPr>
        <p:spPr>
          <a:xfrm>
            <a:off x="1714500" y="115888"/>
            <a:ext cx="7178675" cy="669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r">
              <a:buNone/>
            </a:pPr>
            <a:r>
              <a:rPr lang="en-US" altLang="zh-CN" sz="3600" b="1" dirty="0" err="1">
                <a:solidFill>
                  <a:srgbClr val="6B8A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MyLab</a:t>
            </a:r>
            <a:r>
              <a:rPr lang="en-US" altLang="zh-CN" sz="3600" b="1" dirty="0">
                <a:solidFill>
                  <a:srgbClr val="6B8A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Alpha </a:t>
            </a:r>
            <a:r>
              <a:rPr lang="zh-CN" altLang="en-US" sz="3600" b="1" dirty="0">
                <a:solidFill>
                  <a:srgbClr val="6B8A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高端便携</a:t>
            </a:r>
            <a:endParaRPr lang="zh-CN" altLang="en-US" sz="3600" b="1" dirty="0">
              <a:solidFill>
                <a:srgbClr val="6B8A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181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0588" y="2901950"/>
            <a:ext cx="1004887" cy="957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ctrTitle" hasCustomPrompt="1"/>
          </p:nvPr>
        </p:nvSpPr>
        <p:spPr>
          <a:xfrm>
            <a:off x="779463" y="2276475"/>
            <a:ext cx="7112000" cy="2270125"/>
          </a:xfrm>
          <a:noFill/>
          <a:ln>
            <a:noFill/>
          </a:ln>
        </p:spPr>
        <p:txBody>
          <a:bodyPr anchor="t" anchorCtr="0"/>
          <a:p>
            <a:pPr algn="ctr" defTabSz="914400">
              <a:buClrTx/>
              <a:buSzTx/>
              <a:buFontTx/>
              <a:buNone/>
            </a:pPr>
            <a:r>
              <a:rPr lang="zh-CN" altLang="en-US" sz="8000" kern="1200">
                <a:solidFill>
                  <a:srgbClr val="10243F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印象？卖点？</a:t>
            </a:r>
            <a:endParaRPr lang="en-US" altLang="zh-CN" sz="8000" kern="1200">
              <a:solidFill>
                <a:srgbClr val="10243F"/>
              </a:solidFill>
              <a:latin typeface="华文中宋" panose="02010600040101010101" pitchFamily="2" charset="-122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/>
          </p:cNvSpPr>
          <p:nvPr>
            <p:ph type="ctrTitle" hasCustomPrompt="1"/>
          </p:nvPr>
        </p:nvSpPr>
        <p:spPr>
          <a:xfrm>
            <a:off x="1692275" y="677863"/>
            <a:ext cx="6032500" cy="1985962"/>
          </a:xfrm>
          <a:noFill/>
          <a:ln>
            <a:noFill/>
          </a:ln>
        </p:spPr>
        <p:txBody>
          <a:bodyPr anchor="t" anchorCtr="0"/>
          <a:p>
            <a:pPr algn="ctr" defTabSz="914400">
              <a:buClrTx/>
              <a:buSzTx/>
              <a:buFontTx/>
              <a:buNone/>
            </a:pPr>
            <a:r>
              <a:rPr lang="zh-CN" altLang="en-US" kern="1200">
                <a:solidFill>
                  <a:srgbClr val="10243F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高频造影介入</a:t>
            </a:r>
            <a:br>
              <a:rPr lang="zh-CN" altLang="en-US" kern="1200">
                <a:solidFill>
                  <a:srgbClr val="10243F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</a:br>
            <a:r>
              <a:rPr lang="zh-CN" altLang="en-US" kern="1200">
                <a:solidFill>
                  <a:srgbClr val="10243F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专科三甲医院</a:t>
            </a:r>
            <a:endParaRPr lang="zh-CN" altLang="en-US" kern="1200">
              <a:solidFill>
                <a:srgbClr val="10243F"/>
              </a:solidFill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218" name="图片 2" descr="2013121017283643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5475" y="2962275"/>
            <a:ext cx="4762500" cy="314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ctrTitle" hasCustomPrompt="1"/>
          </p:nvPr>
        </p:nvSpPr>
        <p:spPr>
          <a:xfrm>
            <a:off x="1692275" y="677863"/>
            <a:ext cx="6032500" cy="998537"/>
          </a:xfrm>
          <a:noFill/>
          <a:ln>
            <a:noFill/>
          </a:ln>
        </p:spPr>
        <p:txBody>
          <a:bodyPr anchor="t" anchorCtr="0"/>
          <a:p>
            <a:pPr algn="ctr" defTabSz="914400">
              <a:buClrTx/>
              <a:buSzTx/>
              <a:buFontTx/>
              <a:buNone/>
            </a:pPr>
            <a:r>
              <a:rPr lang="zh-CN" altLang="en-US" kern="1200">
                <a:solidFill>
                  <a:srgbClr val="10243F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造影双雄</a:t>
            </a:r>
            <a:endParaRPr lang="zh-CN" altLang="en-US" kern="1200">
              <a:solidFill>
                <a:srgbClr val="10243F"/>
              </a:solidFill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42" name="标题 1"/>
          <p:cNvSpPr>
            <a:spLocks noGrp="1"/>
          </p:cNvSpPr>
          <p:nvPr/>
        </p:nvSpPr>
        <p:spPr>
          <a:xfrm>
            <a:off x="1555750" y="1477963"/>
            <a:ext cx="6032500" cy="99853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buNone/>
            </a:pPr>
            <a:r>
              <a:rPr lang="en-US" altLang="zh-CN" sz="6000" b="1">
                <a:solidFill>
                  <a:srgbClr val="10243F"/>
                </a:solidFill>
                <a:latin typeface="华文中宋" panose="02010600040101010101" pitchFamily="2" charset="-122"/>
              </a:rPr>
              <a:t>DC8@</a:t>
            </a:r>
            <a:r>
              <a:rPr lang="zh-CN" altLang="en-US" sz="6000" b="1">
                <a:solidFill>
                  <a:srgbClr val="10243F"/>
                </a:solidFill>
                <a:latin typeface="Calibri" panose="020F0502020204030204" pitchFamily="34" charset="0"/>
                <a:ea typeface="华文中宋" panose="02010600040101010101" pitchFamily="2" charset="-122"/>
              </a:rPr>
              <a:t>红杉树</a:t>
            </a:r>
            <a:endParaRPr lang="zh-CN" altLang="en-US" sz="6000" b="1">
              <a:solidFill>
                <a:srgbClr val="10243F"/>
              </a:solidFill>
              <a:latin typeface="Calibri" panose="020F050202020403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10243" name="图片 6" descr="DU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225" y="2476500"/>
            <a:ext cx="2652713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7" descr="5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675" y="2373313"/>
            <a:ext cx="3130550" cy="3863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2" descr="EO_AnsaldoBorzoliMa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052513"/>
            <a:ext cx="5832475" cy="362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Rectangle 3"/>
          <p:cNvSpPr>
            <a:spLocks noGrp="1"/>
          </p:cNvSpPr>
          <p:nvPr>
            <p:ph type="title" idx="4294967295"/>
          </p:nvPr>
        </p:nvSpPr>
        <p:spPr>
          <a:xfrm>
            <a:off x="1547813" y="0"/>
            <a:ext cx="6753225" cy="62071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r>
              <a:rPr lang="zh-CN" altLang="en-US" sz="3200" dirty="0"/>
              <a:t>意大利百胜医疗集团</a:t>
            </a:r>
            <a:endParaRPr lang="zh-CN" altLang="en-US" sz="3200" dirty="0"/>
          </a:p>
        </p:txBody>
      </p:sp>
      <p:sp>
        <p:nvSpPr>
          <p:cNvPr id="11267" name="Rectangle 4"/>
          <p:cNvSpPr>
            <a:spLocks noGrp="1"/>
          </p:cNvSpPr>
          <p:nvPr>
            <p:ph idx="4294967295"/>
          </p:nvPr>
        </p:nvSpPr>
        <p:spPr>
          <a:xfrm>
            <a:off x="2484438" y="5229225"/>
            <a:ext cx="4537075" cy="9366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609600" indent="-609600" algn="ctr">
              <a:lnSpc>
                <a:spcPct val="70000"/>
              </a:lnSpc>
            </a:pPr>
            <a:r>
              <a:rPr lang="zh-CN" altLang="en-US" sz="3200" dirty="0">
                <a:solidFill>
                  <a:srgbClr val="A50021"/>
                </a:solidFill>
              </a:rPr>
              <a:t>专业、专注</a:t>
            </a:r>
            <a:endParaRPr lang="zh-CN" altLang="en-US" sz="3200" dirty="0">
              <a:solidFill>
                <a:srgbClr val="A50021"/>
              </a:solidFill>
            </a:endParaRPr>
          </a:p>
          <a:p>
            <a:pPr marL="609600" indent="-609600" algn="ctr">
              <a:lnSpc>
                <a:spcPct val="70000"/>
              </a:lnSpc>
            </a:pPr>
            <a:r>
              <a:rPr lang="en-US" altLang="zh-CN" sz="3200" i="1" dirty="0">
                <a:solidFill>
                  <a:srgbClr val="A50021"/>
                </a:solidFill>
              </a:rPr>
              <a:t>Professional / Focused</a:t>
            </a:r>
            <a:endParaRPr lang="en-US" altLang="zh-CN" sz="3200" i="1" dirty="0">
              <a:solidFill>
                <a:srgbClr val="A50021"/>
              </a:solidFill>
            </a:endParaRPr>
          </a:p>
        </p:txBody>
      </p:sp>
      <p:pic>
        <p:nvPicPr>
          <p:cNvPr id="1126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125538"/>
            <a:ext cx="2159000" cy="266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6"/>
          <p:cNvSpPr txBox="1"/>
          <p:nvPr/>
        </p:nvSpPr>
        <p:spPr>
          <a:xfrm>
            <a:off x="6443663" y="4149725"/>
            <a:ext cx="2447925" cy="1004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zh-CN" altLang="en-US" sz="2400" dirty="0">
                <a:latin typeface="Trebuchet MS" panose="020B0603020202020204" pitchFamily="34" charset="0"/>
              </a:rPr>
              <a:t>百胜创始人</a:t>
            </a:r>
            <a:endParaRPr lang="zh-CN" altLang="en-US" sz="2400" dirty="0">
              <a:latin typeface="Trebuchet MS" panose="020B0603020202020204" pitchFamily="34" charset="0"/>
            </a:endParaRPr>
          </a:p>
          <a:p>
            <a:pPr algn="ctr"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zh-CN" altLang="en-US" sz="2400" dirty="0">
                <a:latin typeface="Trebuchet MS" panose="020B0603020202020204" pitchFamily="34" charset="0"/>
              </a:rPr>
              <a:t>卡罗</a:t>
            </a:r>
            <a:r>
              <a:rPr lang="en-US" altLang="zh-CN" sz="2400" dirty="0">
                <a:latin typeface="Trebuchet MS" panose="020B0603020202020204" pitchFamily="34" charset="0"/>
              </a:rPr>
              <a:t>.</a:t>
            </a:r>
            <a:r>
              <a:rPr lang="zh-CN" altLang="en-US" sz="2400" dirty="0">
                <a:latin typeface="Trebuchet MS" panose="020B0603020202020204" pitchFamily="34" charset="0"/>
              </a:rPr>
              <a:t>卡斯特兰诺</a:t>
            </a:r>
            <a:endParaRPr lang="zh-CN" altLang="en-US" sz="24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2" descr="the worl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9200" y="2628900"/>
            <a:ext cx="65532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525" y="692150"/>
            <a:ext cx="1260475" cy="126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0519201"/>
          <p:cNvPicPr>
            <a:picLocks noChangeAspect="1"/>
          </p:cNvPicPr>
          <p:nvPr>
            <p:ph type="title" idx="4294967295"/>
          </p:nvPr>
        </p:nvPicPr>
        <p:blipFill>
          <a:blip r:embed="rId3"/>
          <a:stretch>
            <a:fillRect/>
          </a:stretch>
        </p:blipFill>
        <p:spPr>
          <a:xfrm>
            <a:off x="5292725" y="3033713"/>
            <a:ext cx="1511300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0519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3" y="3176588"/>
            <a:ext cx="2408237" cy="288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05192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838" y="3176588"/>
            <a:ext cx="1150937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05192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800" y="3176588"/>
            <a:ext cx="1863725" cy="28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8" descr="0519206"/>
          <p:cNvPicPr/>
          <p:nvPr>
            <p:ph idx="4294967295"/>
          </p:nvPr>
        </p:nvPicPr>
        <p:blipFill>
          <a:blip r:embed="rId7"/>
          <a:stretch>
            <a:fillRect/>
          </a:stretch>
        </p:blipFill>
        <p:spPr>
          <a:xfrm>
            <a:off x="6022975" y="3141663"/>
            <a:ext cx="1647825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9" descr="05192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5600" y="3176588"/>
            <a:ext cx="1512888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0" descr="05192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9338" y="3176588"/>
            <a:ext cx="2000250" cy="287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1" name="Rectangle 11"/>
          <p:cNvSpPr/>
          <p:nvPr/>
        </p:nvSpPr>
        <p:spPr>
          <a:xfrm>
            <a:off x="447993" y="1338580"/>
            <a:ext cx="7345362" cy="11509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1A1C"/>
              </a:buClr>
              <a:buFont typeface="Wingdings" panose="05000000000000000000" pitchFamily="2" charset="2"/>
              <a:buChar char="ü"/>
              <a:defRPr sz="2800" b="0">
                <a:solidFill>
                  <a:srgbClr val="891A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fontAlgn="base" hangingPunct="1">
              <a:buNone/>
            </a:pPr>
            <a:r>
              <a:rPr lang="zh-CN" altLang="en-US" sz="2000" strike="noStrike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百胜服务网络覆盖全球</a:t>
            </a:r>
            <a:r>
              <a:rPr lang="en-US" altLang="zh-CN" sz="2000" strike="noStrike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多个国家</a:t>
            </a:r>
            <a:endParaRPr lang="zh-CN" altLang="en-US" sz="2000" strike="noStrike" noProof="1" dirty="0">
              <a:solidFill>
                <a:schemeClr val="tx1"/>
              </a:solidFill>
            </a:endParaRPr>
          </a:p>
          <a:p>
            <a:pPr marL="342900" lvl="0" indent="-342900" eaLnBrk="1" fontAlgn="base" hangingPunct="1">
              <a:buNone/>
            </a:pPr>
            <a:r>
              <a:rPr lang="zh-CN" altLang="en-US" sz="2000" strike="noStrike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在美国、德国、</a:t>
            </a:r>
            <a:r>
              <a:rPr lang="zh-CN" altLang="en-US" sz="2000" strike="noStrike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中国（深圳）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、法国、</a:t>
            </a:r>
            <a:r>
              <a:rPr lang="zh-CN" altLang="en-US" sz="2000" strike="noStrike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荷兰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等十多个国家设有全资子公司</a:t>
            </a:r>
            <a:endParaRPr lang="zh-CN" altLang="en-US" sz="2000" strike="noStrike" noProof="1" dirty="0">
              <a:solidFill>
                <a:schemeClr val="tx1"/>
              </a:solidFill>
            </a:endParaRPr>
          </a:p>
          <a:p>
            <a:pPr marL="342900" lvl="0" indent="-342900" eaLnBrk="1" fontAlgn="base" hangingPunct="1">
              <a:buNone/>
            </a:pPr>
            <a:r>
              <a:rPr lang="zh-CN" altLang="en-US" sz="2000" strike="noStrike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</a:t>
            </a:r>
            <a:r>
              <a:rPr lang="zh-CN" altLang="en-US" sz="2000" strike="noStrike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热那亚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zh-CN" altLang="en-US" sz="2000" strike="noStrike" noProof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佛罗伦萨</a:t>
            </a:r>
            <a:r>
              <a:rPr lang="zh-CN" altLang="en-US" sz="2000" strike="noStrike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、马斯特里赫特、以及美国设有研发中心</a:t>
            </a:r>
            <a:endParaRPr lang="zh-CN" altLang="en-US" sz="2000" strike="noStrike" noProof="1" dirty="0">
              <a:solidFill>
                <a:schemeClr val="tx1"/>
              </a:solidFill>
            </a:endParaRPr>
          </a:p>
        </p:txBody>
      </p:sp>
      <p:sp>
        <p:nvSpPr>
          <p:cNvPr id="13323" name="Rectangle 12"/>
          <p:cNvSpPr/>
          <p:nvPr/>
        </p:nvSpPr>
        <p:spPr>
          <a:xfrm>
            <a:off x="1403350" y="73025"/>
            <a:ext cx="6645275" cy="476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ClrTx/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百胜全球分支机构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4875E-6 L -0.5316 -0.0564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26549E-6 L -0.61892 0.0289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5549E-6 L -0.34636 0.0839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5549E-6 L -0.54722 0.1468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28585E-6 L -0.51754 0.2254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93642E-7 L -0.51927 0.2728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93642E-7 L -0.51094 0.3253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>
            <a:spLocks noGrp="1"/>
          </p:cNvSpPr>
          <p:nvPr>
            <p:ph idx="4294967295"/>
          </p:nvPr>
        </p:nvSpPr>
        <p:spPr>
          <a:xfrm>
            <a:off x="466725" y="1196975"/>
            <a:ext cx="5761038" cy="19431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>
              <a:lnSpc>
                <a:spcPct val="130000"/>
              </a:lnSpc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</a:rPr>
              <a:t>提供创新的、可靠的产品 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</a:rPr>
              <a:t>减少病人的伤痛和社会的负担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</a:rPr>
              <a:t>专注于超声设备研发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</a:rPr>
              <a:t>专注于高效诊断、无创、微创治疗的创新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9201150" y="4149725"/>
            <a:ext cx="8836025" cy="1871663"/>
            <a:chOff x="81" y="2659"/>
            <a:chExt cx="5566" cy="1179"/>
          </a:xfrm>
        </p:grpSpPr>
        <p:pic>
          <p:nvPicPr>
            <p:cNvPr id="14339" name="Picture 4" descr="sondaV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1" y="2659"/>
              <a:ext cx="1208" cy="11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0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3" y="2659"/>
              <a:ext cx="1475" cy="11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1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2" y="2677"/>
              <a:ext cx="1325" cy="11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2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0" y="2659"/>
              <a:ext cx="1569" cy="116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200" name="Picture 8" descr="CB1014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763" y="1506538"/>
            <a:ext cx="2663825" cy="177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Rectangle 9"/>
          <p:cNvSpPr>
            <a:spLocks noGrp="1"/>
          </p:cNvSpPr>
          <p:nvPr>
            <p:ph type="title" idx="4294967295"/>
          </p:nvPr>
        </p:nvSpPr>
        <p:spPr>
          <a:xfrm>
            <a:off x="1908175" y="-100012"/>
            <a:ext cx="5472113" cy="7810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r>
              <a:rPr lang="zh-CN" altLang="en-US" sz="3200" dirty="0"/>
              <a:t>百胜集团的责任和义务</a:t>
            </a:r>
            <a:endParaRPr lang="zh-CN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98941 0.0106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idx="4294967295"/>
          </p:nvPr>
        </p:nvSpPr>
        <p:spPr>
          <a:xfrm>
            <a:off x="539750" y="1052513"/>
            <a:ext cx="7848600" cy="143986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</a:rPr>
              <a:t>核心业务－超声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A50021"/>
                </a:solidFill>
              </a:rPr>
              <a:t>1/5</a:t>
            </a:r>
            <a:r>
              <a:rPr lang="zh-CN" altLang="en-US" dirty="0">
                <a:solidFill>
                  <a:srgbClr val="000000"/>
                </a:solidFill>
              </a:rPr>
              <a:t>是</a:t>
            </a:r>
            <a:r>
              <a:rPr lang="zh-CN" altLang="en-US" dirty="0">
                <a:solidFill>
                  <a:schemeClr val="tx1"/>
                </a:solidFill>
              </a:rPr>
              <a:t>科研技术人员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9219" name="Picture 3" descr="USlab19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2650" y="3357563"/>
            <a:ext cx="3768725" cy="266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RD_Maastric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3357563"/>
            <a:ext cx="3760787" cy="266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5"/>
          <p:cNvSpPr>
            <a:spLocks noGrp="1"/>
          </p:cNvSpPr>
          <p:nvPr>
            <p:ph type="title" idx="4294967295"/>
          </p:nvPr>
        </p:nvSpPr>
        <p:spPr>
          <a:xfrm>
            <a:off x="755650" y="44450"/>
            <a:ext cx="8229600" cy="5048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r>
              <a:rPr lang="zh-CN" altLang="en-US" sz="3200" dirty="0"/>
              <a:t>百胜专业超声设备供应商</a:t>
            </a:r>
            <a:endParaRPr lang="zh-CN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1042988" y="-26987"/>
            <a:ext cx="7704137" cy="6381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r>
              <a:rPr lang="zh-CN" altLang="en-US" sz="3200" dirty="0"/>
              <a:t>技术先进   品质卓越</a:t>
            </a:r>
            <a:endParaRPr lang="zh-CN" altLang="en-US" sz="3200" dirty="0"/>
          </a:p>
        </p:txBody>
      </p:sp>
      <p:sp>
        <p:nvSpPr>
          <p:cNvPr id="17410" name="Rectangle 3"/>
          <p:cNvSpPr>
            <a:spLocks noGrp="1"/>
          </p:cNvSpPr>
          <p:nvPr>
            <p:ph idx="4294967295"/>
          </p:nvPr>
        </p:nvSpPr>
        <p:spPr>
          <a:xfrm>
            <a:off x="1042988" y="836613"/>
            <a:ext cx="6985000" cy="122396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>
              <a:lnSpc>
                <a:spcPct val="130000"/>
              </a:lnSpc>
            </a:pPr>
            <a:r>
              <a:rPr lang="zh-CN" altLang="en-US" dirty="0"/>
              <a:t>世界唯一入选美国航空航天局的超声系统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通过</a:t>
            </a:r>
            <a:r>
              <a:rPr lang="en-US" altLang="zh-CN" dirty="0"/>
              <a:t>NSAS </a:t>
            </a:r>
            <a:r>
              <a:rPr lang="zh-CN" altLang="en-US" dirty="0"/>
              <a:t>严格、苛刻的筛选（三次）</a:t>
            </a:r>
            <a:endParaRPr lang="zh-CN" altLang="en-US" dirty="0"/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3000" y="2349500"/>
            <a:ext cx="4464050" cy="3198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 Box 5"/>
          <p:cNvSpPr txBox="1"/>
          <p:nvPr/>
        </p:nvSpPr>
        <p:spPr>
          <a:xfrm>
            <a:off x="1800225" y="5805488"/>
            <a:ext cx="565150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buClrTx/>
              <a:buFont typeface="Wingdings" panose="05000000000000000000" pitchFamily="2" charset="2"/>
              <a:buNone/>
            </a:pPr>
            <a:r>
              <a:rPr lang="zh-CN" altLang="en-US" sz="2000" dirty="0">
                <a:latin typeface="Calibri" panose="020F0502020204030204" pitchFamily="34" charset="0"/>
              </a:rPr>
              <a:t>美国</a:t>
            </a:r>
            <a:r>
              <a:rPr lang="en-US" altLang="zh-CN" sz="2000" dirty="0">
                <a:latin typeface="Calibri" panose="020F0502020204030204" pitchFamily="34" charset="0"/>
              </a:rPr>
              <a:t>NASA’s Johnson Space Center</a:t>
            </a:r>
            <a:r>
              <a:rPr lang="zh-CN" altLang="en-US" sz="2000" dirty="0">
                <a:latin typeface="Calibri" panose="020F0502020204030204" pitchFamily="34" charset="0"/>
              </a:rPr>
              <a:t>实验室中选产品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WPS 演示</Application>
  <PresentationFormat>全屏显示(4:3)</PresentationFormat>
  <Paragraphs>101</Paragraphs>
  <Slides>13</Slides>
  <Notes>60</Notes>
  <HiddenSlides>16</HiddenSlides>
  <MMClips>72</MMClips>
  <ScaleCrop>false</ScaleCrop>
  <HeadingPairs>
    <vt:vector size="6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华文中宋</vt:lpstr>
      <vt:lpstr>微软雅黑</vt:lpstr>
      <vt:lpstr>MS PGothic</vt:lpstr>
      <vt:lpstr>Times New Roman</vt:lpstr>
      <vt:lpstr>黑体</vt:lpstr>
      <vt:lpstr>Trebuchet MS</vt:lpstr>
      <vt:lpstr>Arial Rounded MT Bold</vt:lpstr>
      <vt:lpstr>Arial Unicode MS</vt:lpstr>
      <vt:lpstr>Helvetica Light</vt:lpstr>
      <vt:lpstr>DotumChe</vt:lpstr>
      <vt:lpstr>Adobe Myungjo Std M</vt:lpstr>
      <vt:lpstr>华文行楷</vt:lpstr>
      <vt:lpstr>새굴림</vt:lpstr>
      <vt:lpstr>Directive Four</vt:lpstr>
      <vt:lpstr>HGSｺﾞｼｯｸE</vt:lpstr>
      <vt:lpstr>DFKai-SB</vt:lpstr>
      <vt:lpstr>华文楷体</vt:lpstr>
      <vt:lpstr>Verdana</vt:lpstr>
      <vt:lpstr>Gulim</vt:lpstr>
      <vt:lpstr>Arial Narrow</vt:lpstr>
      <vt:lpstr>Symbol</vt:lpstr>
      <vt:lpstr>Bookman Old Style</vt:lpstr>
      <vt:lpstr>华文新魏</vt:lpstr>
      <vt:lpstr>Comic Sans MS</vt:lpstr>
      <vt:lpstr>Arial Unicode MS</vt:lpstr>
      <vt:lpstr>楷体</vt:lpstr>
      <vt:lpstr>HY헤드라인M</vt:lpstr>
      <vt:lpstr>Arial Black</vt:lpstr>
      <vt:lpstr>Adobe 明體 Std L</vt:lpstr>
      <vt:lpstr>Tema di Office</vt:lpstr>
      <vt:lpstr>ESAOTE</vt:lpstr>
      <vt:lpstr>印象？卖点？</vt:lpstr>
      <vt:lpstr>高频造影介入 专科三甲医院</vt:lpstr>
      <vt:lpstr>造影双雄</vt:lpstr>
      <vt:lpstr>意大利百胜医疗集团</vt:lpstr>
      <vt:lpstr>PowerPoint 演示文稿</vt:lpstr>
      <vt:lpstr>百胜集团的责任和义务</vt:lpstr>
      <vt:lpstr>百胜专业超声设备供应商</vt:lpstr>
      <vt:lpstr>技术先进   品质卓越</vt:lpstr>
      <vt:lpstr>意大利百胜医疗集团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DELL</dc:creator>
  <cp:lastModifiedBy>好帮手</cp:lastModifiedBy>
  <cp:revision>565</cp:revision>
  <dcterms:created xsi:type="dcterms:W3CDTF">2013-01-07T08:48:00Z</dcterms:created>
  <dcterms:modified xsi:type="dcterms:W3CDTF">2021-04-06T12:33:24Z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D0AA6724A10542F8A56E974EAE7AFE69</vt:lpwstr>
  </property>
</Properties>
</file>